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64"/>
  </p:notesMasterIdLst>
  <p:sldIdLst>
    <p:sldId id="309" r:id="rId3"/>
    <p:sldId id="258" r:id="rId4"/>
    <p:sldId id="333" r:id="rId5"/>
    <p:sldId id="259" r:id="rId6"/>
    <p:sldId id="260" r:id="rId7"/>
    <p:sldId id="334" r:id="rId8"/>
    <p:sldId id="335" r:id="rId9"/>
    <p:sldId id="336" r:id="rId10"/>
    <p:sldId id="337" r:id="rId11"/>
    <p:sldId id="338" r:id="rId12"/>
    <p:sldId id="261" r:id="rId13"/>
    <p:sldId id="262" r:id="rId14"/>
    <p:sldId id="263" r:id="rId15"/>
    <p:sldId id="264" r:id="rId16"/>
    <p:sldId id="266" r:id="rId17"/>
    <p:sldId id="267" r:id="rId18"/>
    <p:sldId id="268" r:id="rId19"/>
    <p:sldId id="269" r:id="rId20"/>
    <p:sldId id="271" r:id="rId21"/>
    <p:sldId id="272" r:id="rId22"/>
    <p:sldId id="273" r:id="rId23"/>
    <p:sldId id="275" r:id="rId24"/>
    <p:sldId id="279" r:id="rId25"/>
    <p:sldId id="280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10" r:id="rId41"/>
    <p:sldId id="33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31" r:id="rId58"/>
    <p:sldId id="326" r:id="rId59"/>
    <p:sldId id="327" r:id="rId60"/>
    <p:sldId id="332" r:id="rId61"/>
    <p:sldId id="328" r:id="rId62"/>
    <p:sldId id="32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1BAC3-B8E2-4AAE-BD5B-0E1BE36D9541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28572-136E-4479-9119-B50CA2D11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7E4069-BBDF-44C5-8846-E6B4F08E6FD2}" type="slidenum">
              <a:rPr lang="cs-CZ" altLang="cs-CZ" sz="1200" smtClean="0"/>
              <a:pPr/>
              <a:t>18</a:t>
            </a:fld>
            <a:endParaRPr lang="cs-CZ" altLang="cs-CZ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660A0D0-074C-4999-9135-6E5576F215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99DBEBC-78AD-4D1B-B9CB-7492C33FA65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075" descr="J:\VYUKA MEDICI, OSETROVATELE,FYZIOTERAPIE 2011\MYOPATIE PVP SEMINAR 13.3.2012\0901-sva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076"/>
          <p:cNvSpPr>
            <a:spLocks noChangeArrowheads="1"/>
          </p:cNvSpPr>
          <p:nvPr/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kumimoji="1" lang="en-US" altLang="cs-CZ" sz="4000" b="1" dirty="0"/>
              <a:t>Neuromuscular disorders</a:t>
            </a:r>
            <a:r>
              <a:rPr kumimoji="1" lang="cs-CZ" altLang="cs-CZ" sz="4000" b="1" dirty="0"/>
              <a:t> -</a:t>
            </a:r>
            <a:r>
              <a:rPr kumimoji="1" lang="en-US" altLang="cs-CZ" sz="4000" b="1" dirty="0"/>
              <a:t> myopathies</a:t>
            </a:r>
          </a:p>
        </p:txBody>
      </p:sp>
      <p:sp>
        <p:nvSpPr>
          <p:cNvPr id="3076" name="Rectangle 3077"/>
          <p:cNvSpPr>
            <a:spLocks noChangeArrowheads="1"/>
          </p:cNvSpPr>
          <p:nvPr/>
        </p:nvSpPr>
        <p:spPr bwMode="auto">
          <a:xfrm>
            <a:off x="1219200" y="4800600"/>
            <a:ext cx="7696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kumimoji="1" lang="en-US" altLang="cs-CZ" sz="3200" b="1" dirty="0" err="1" smtClean="0">
                <a:solidFill>
                  <a:schemeClr val="tx2">
                    <a:lumMod val="50000"/>
                  </a:schemeClr>
                </a:solidFill>
              </a:rPr>
              <a:t>Abbasi</a:t>
            </a:r>
            <a:r>
              <a:rPr kumimoji="1" lang="en-US" altLang="cs-CZ" sz="3200" b="1" dirty="0" smtClean="0">
                <a:solidFill>
                  <a:schemeClr val="tx2">
                    <a:lumMod val="50000"/>
                  </a:schemeClr>
                </a:solidFill>
              </a:rPr>
              <a:t> V. MD neurologist</a:t>
            </a:r>
            <a:endParaRPr kumimoji="1" lang="en-US" altLang="cs-CZ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This is </a:t>
            </a:r>
            <a:r>
              <a:rPr lang="en-US" dirty="0"/>
              <a:t>a distinct advantage to the patient if a blood test can </a:t>
            </a:r>
            <a:r>
              <a:rPr lang="en-US" dirty="0" smtClean="0"/>
              <a:t>substitute for </a:t>
            </a:r>
            <a:r>
              <a:rPr lang="en-US" dirty="0"/>
              <a:t>a muscle biopsy. The use of genetic testing for diagnosis </a:t>
            </a:r>
            <a:r>
              <a:rPr lang="en-US" dirty="0" smtClean="0">
                <a:solidFill>
                  <a:srgbClr val="C00000"/>
                </a:solidFill>
              </a:rPr>
              <a:t>in a </a:t>
            </a:r>
            <a:r>
              <a:rPr lang="en-US" dirty="0">
                <a:solidFill>
                  <a:srgbClr val="C00000"/>
                </a:solidFill>
              </a:rPr>
              <a:t>specific patient</a:t>
            </a:r>
            <a:r>
              <a:rPr lang="en-US" dirty="0"/>
              <a:t> implies that the genetic cause of a </a:t>
            </a:r>
            <a:r>
              <a:rPr lang="en-US" dirty="0" smtClean="0"/>
              <a:t>specific disease </a:t>
            </a:r>
            <a:r>
              <a:rPr lang="en-US" dirty="0"/>
              <a:t>is established and that intragenic probes are </a:t>
            </a:r>
            <a:r>
              <a:rPr lang="en-US" dirty="0" smtClean="0"/>
              <a:t>available that </a:t>
            </a:r>
            <a:r>
              <a:rPr lang="en-US" dirty="0"/>
              <a:t>allow the determination of whether the gene in </a:t>
            </a:r>
            <a:r>
              <a:rPr lang="en-US" dirty="0" smtClean="0"/>
              <a:t>question is </a:t>
            </a:r>
            <a:r>
              <a:rPr lang="en-US" dirty="0"/>
              <a:t>abnormal</a:t>
            </a:r>
            <a:r>
              <a:rPr lang="en-US" dirty="0" smtClean="0"/>
              <a:t>.</a:t>
            </a:r>
          </a:p>
          <a:p>
            <a:r>
              <a:rPr lang="en-US" dirty="0"/>
              <a:t>Examples of such abnormalities </a:t>
            </a:r>
            <a:r>
              <a:rPr lang="en-US" dirty="0" smtClean="0"/>
              <a:t>are: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deletions </a:t>
            </a:r>
            <a:r>
              <a:rPr lang="en-US" dirty="0" smtClean="0"/>
              <a:t>in the </a:t>
            </a:r>
            <a:r>
              <a:rPr lang="en-US" dirty="0" err="1">
                <a:solidFill>
                  <a:srgbClr val="C00000"/>
                </a:solidFill>
              </a:rPr>
              <a:t>dystrophin</a:t>
            </a:r>
            <a:r>
              <a:rPr lang="en-US" dirty="0">
                <a:solidFill>
                  <a:srgbClr val="C00000"/>
                </a:solidFill>
              </a:rPr>
              <a:t> gene</a:t>
            </a:r>
            <a:r>
              <a:rPr lang="en-US" dirty="0"/>
              <a:t>, seen in many cases of </a:t>
            </a:r>
            <a:r>
              <a:rPr lang="en-US" dirty="0" err="1">
                <a:solidFill>
                  <a:srgbClr val="0070C0"/>
                </a:solidFill>
              </a:rPr>
              <a:t>Duchenne</a:t>
            </a:r>
            <a:r>
              <a:rPr lang="en-US" dirty="0"/>
              <a:t> </a:t>
            </a:r>
            <a:r>
              <a:rPr lang="en-US" dirty="0" smtClean="0"/>
              <a:t>muscular dystrophy,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and the </a:t>
            </a:r>
            <a:r>
              <a:rPr lang="en-US" dirty="0">
                <a:solidFill>
                  <a:srgbClr val="C00000"/>
                </a:solidFill>
              </a:rPr>
              <a:t>expansion of the triplet repeat </a:t>
            </a:r>
            <a:r>
              <a:rPr lang="en-US" dirty="0"/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myotonic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dystrophy</a:t>
            </a:r>
            <a:r>
              <a:rPr lang="en-US" dirty="0" smtClean="0"/>
              <a:t> </a:t>
            </a:r>
            <a:r>
              <a:rPr lang="en-US" dirty="0"/>
              <a:t>gene.</a:t>
            </a:r>
          </a:p>
          <a:p>
            <a:r>
              <a:rPr lang="en-US" dirty="0"/>
              <a:t>Linkage studies are useful</a:t>
            </a:r>
          </a:p>
        </p:txBody>
      </p:sp>
    </p:spTree>
    <p:extLst>
      <p:ext uri="{BB962C8B-B14F-4D97-AF65-F5344CB8AC3E}">
        <p14:creationId xmlns:p14="http://schemas.microsoft.com/office/powerpoint/2010/main" val="8760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cs-CZ" altLang="cs-CZ" dirty="0" smtClean="0"/>
              <a:t>Is it really myopathy ?</a:t>
            </a:r>
          </a:p>
        </p:txBody>
      </p:sp>
    </p:spTree>
    <p:extLst>
      <p:ext uri="{BB962C8B-B14F-4D97-AF65-F5344CB8AC3E}">
        <p14:creationId xmlns:p14="http://schemas.microsoft.com/office/powerpoint/2010/main" val="9978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cs-CZ" sz="2800" dirty="0" smtClean="0">
                <a:solidFill>
                  <a:srgbClr val="FF0000"/>
                </a:solidFill>
              </a:rPr>
              <a:t>Hereditary muscle diseases</a:t>
            </a:r>
            <a:endParaRPr lang="en-US" altLang="cs-CZ" dirty="0" smtClean="0">
              <a:solidFill>
                <a:srgbClr val="FF0000"/>
              </a:solidFill>
            </a:endParaRPr>
          </a:p>
          <a:p>
            <a:pPr lvl="1"/>
            <a:r>
              <a:rPr lang="en-US" altLang="cs-CZ" sz="2400" dirty="0" smtClean="0">
                <a:solidFill>
                  <a:srgbClr val="FF0000"/>
                </a:solidFill>
              </a:rPr>
              <a:t>Muscle dystrophies</a:t>
            </a:r>
          </a:p>
          <a:p>
            <a:pPr lvl="1"/>
            <a:r>
              <a:rPr lang="en-US" altLang="cs-CZ" sz="2400" dirty="0" smtClean="0">
                <a:solidFill>
                  <a:srgbClr val="FF0000"/>
                </a:solidFill>
              </a:rPr>
              <a:t>Muscle </a:t>
            </a:r>
            <a:r>
              <a:rPr lang="en-US" altLang="cs-CZ" sz="2400" dirty="0" err="1" smtClean="0">
                <a:solidFill>
                  <a:srgbClr val="FF0000"/>
                </a:solidFill>
              </a:rPr>
              <a:t>channelopathies</a:t>
            </a:r>
            <a:endParaRPr lang="en-US" altLang="cs-CZ" sz="2400" dirty="0" smtClean="0">
              <a:solidFill>
                <a:srgbClr val="FF0000"/>
              </a:solidFill>
            </a:endParaRPr>
          </a:p>
          <a:p>
            <a:pPr lvl="1"/>
            <a:r>
              <a:rPr lang="en-US" altLang="cs-CZ" sz="2400" dirty="0" smtClean="0">
                <a:solidFill>
                  <a:srgbClr val="FF0000"/>
                </a:solidFill>
              </a:rPr>
              <a:t>Mitochondrial myopathies</a:t>
            </a:r>
          </a:p>
          <a:p>
            <a:pPr lvl="1"/>
            <a:r>
              <a:rPr lang="en-US" altLang="cs-CZ" sz="2400" dirty="0" smtClean="0">
                <a:solidFill>
                  <a:srgbClr val="FF0000"/>
                </a:solidFill>
              </a:rPr>
              <a:t>Metabolic myopathies</a:t>
            </a:r>
            <a:endParaRPr lang="en-US" altLang="cs-CZ" dirty="0" smtClean="0">
              <a:solidFill>
                <a:srgbClr val="FF0000"/>
              </a:solidFill>
            </a:endParaRPr>
          </a:p>
          <a:p>
            <a:r>
              <a:rPr lang="en-US" altLang="cs-CZ" sz="2800" dirty="0" smtClean="0">
                <a:solidFill>
                  <a:srgbClr val="0000FF"/>
                </a:solidFill>
              </a:rPr>
              <a:t>Acquired muscle diseases</a:t>
            </a:r>
            <a:endParaRPr lang="en-US" altLang="cs-CZ" dirty="0" smtClean="0">
              <a:solidFill>
                <a:srgbClr val="0000FF"/>
              </a:solidFill>
            </a:endParaRPr>
          </a:p>
          <a:p>
            <a:pPr lvl="1"/>
            <a:r>
              <a:rPr lang="en-US" altLang="cs-CZ" sz="2400" dirty="0" smtClean="0">
                <a:solidFill>
                  <a:srgbClr val="0000FF"/>
                </a:solidFill>
              </a:rPr>
              <a:t>Inflammatory myopathies</a:t>
            </a:r>
          </a:p>
          <a:p>
            <a:pPr lvl="1"/>
            <a:r>
              <a:rPr lang="en-US" altLang="cs-CZ" sz="2400" dirty="0" smtClean="0">
                <a:solidFill>
                  <a:srgbClr val="0000FF"/>
                </a:solidFill>
              </a:rPr>
              <a:t>Endocrine and toxic myopathies</a:t>
            </a:r>
            <a:endParaRPr lang="en-US" altLang="cs-CZ" dirty="0" smtClean="0">
              <a:solidFill>
                <a:srgbClr val="0000FF"/>
              </a:solidFill>
            </a:endParaRPr>
          </a:p>
          <a:p>
            <a:pPr lvl="1"/>
            <a:r>
              <a:rPr lang="en-US" altLang="cs-CZ" sz="2400" dirty="0" smtClean="0">
                <a:solidFill>
                  <a:srgbClr val="0000FF"/>
                </a:solidFill>
              </a:rPr>
              <a:t>Infectious muscle diseases</a:t>
            </a:r>
            <a:endParaRPr lang="en-US" altLang="cs-CZ" dirty="0" smtClean="0">
              <a:solidFill>
                <a:srgbClr val="0000FF"/>
              </a:solidFill>
            </a:endParaRPr>
          </a:p>
        </p:txBody>
      </p:sp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Types of muscle diseases</a:t>
            </a:r>
          </a:p>
        </p:txBody>
      </p:sp>
    </p:spTree>
    <p:extLst>
      <p:ext uri="{BB962C8B-B14F-4D97-AF65-F5344CB8AC3E}">
        <p14:creationId xmlns:p14="http://schemas.microsoft.com/office/powerpoint/2010/main" val="12083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557338"/>
            <a:ext cx="7772400" cy="4114800"/>
          </a:xfrm>
        </p:spPr>
        <p:txBody>
          <a:bodyPr/>
          <a:lstStyle/>
          <a:p>
            <a:r>
              <a:rPr lang="en-US" altLang="cs-CZ" dirty="0" smtClean="0"/>
              <a:t>Hereditary myopathies, characterized by progressive weakness and muscle atrophy</a:t>
            </a:r>
          </a:p>
          <a:p>
            <a:pPr marL="0" indent="0">
              <a:buNone/>
            </a:pPr>
            <a:endParaRPr lang="en-US" altLang="cs-CZ" dirty="0" smtClean="0"/>
          </a:p>
          <a:p>
            <a:r>
              <a:rPr lang="en-US" altLang="cs-CZ" dirty="0" smtClean="0"/>
              <a:t>Genetic defect of proteins constituting the sarcolemma-associated cytoskeleton system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r>
              <a:rPr lang="en-US" altLang="cs-CZ" smtClean="0"/>
              <a:t>Muscle dystrophies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292600"/>
            <a:ext cx="3819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3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cs-CZ" sz="2800" b="1" dirty="0" err="1" smtClean="0"/>
              <a:t>Dystrophinopathy</a:t>
            </a:r>
            <a:endParaRPr lang="en-US" altLang="cs-CZ" sz="2800" dirty="0" smtClean="0"/>
          </a:p>
          <a:p>
            <a:pPr>
              <a:lnSpc>
                <a:spcPct val="90000"/>
              </a:lnSpc>
            </a:pPr>
            <a:r>
              <a:rPr lang="hu-HU" altLang="cs-CZ" sz="2800" dirty="0" smtClean="0"/>
              <a:t>First described in 1881- dystrophin gene discovered in the early 1980's</a:t>
            </a:r>
          </a:p>
          <a:p>
            <a:pPr>
              <a:lnSpc>
                <a:spcPct val="90000"/>
              </a:lnSpc>
            </a:pPr>
            <a:r>
              <a:rPr lang="hu-HU" altLang="cs-CZ" sz="2800" dirty="0" smtClean="0"/>
              <a:t>Cause: deficiency of dystrophin, resulting in progressive loss of muscle fibers</a:t>
            </a:r>
          </a:p>
          <a:p>
            <a:pPr lvl="1">
              <a:lnSpc>
                <a:spcPct val="90000"/>
              </a:lnSpc>
            </a:pPr>
            <a:r>
              <a:rPr lang="hu-HU" altLang="cs-CZ" sz="2400" dirty="0" smtClean="0"/>
              <a:t>Becker’s type: reduced amount of dystrophin; more benign course</a:t>
            </a:r>
          </a:p>
          <a:p>
            <a:pPr>
              <a:lnSpc>
                <a:spcPct val="90000"/>
              </a:lnSpc>
            </a:pPr>
            <a:r>
              <a:rPr lang="hu-HU" altLang="cs-CZ" sz="2800" dirty="0" smtClean="0">
                <a:solidFill>
                  <a:srgbClr val="FF0000"/>
                </a:solidFill>
              </a:rPr>
              <a:t>X-chromosome linked</a:t>
            </a:r>
          </a:p>
          <a:p>
            <a:pPr>
              <a:lnSpc>
                <a:spcPct val="90000"/>
              </a:lnSpc>
            </a:pPr>
            <a:r>
              <a:rPr lang="hu-HU" altLang="cs-CZ" sz="2800" dirty="0" smtClean="0"/>
              <a:t>1 in 3500 live births, occurs in boys, girls are carriers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cs-CZ" dirty="0" smtClean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Duchenne muscular dystrophy</a:t>
            </a:r>
          </a:p>
        </p:txBody>
      </p:sp>
      <p:pic>
        <p:nvPicPr>
          <p:cNvPr id="10244" name="Picture 4" descr="J:\VYUKA MEDICI, OSETROVATELE,FYZIOTERAPIE 2011\250px-Guillaume_Benjamin_Amand_Duchen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00200"/>
            <a:ext cx="1460500" cy="206216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Duchenne muscular dystrophy</a:t>
            </a:r>
          </a:p>
        </p:txBody>
      </p:sp>
      <p:pic>
        <p:nvPicPr>
          <p:cNvPr id="12291" name="Picture 3" descr="F:\WORK\ZSUZSI\EGYEB\Kepek\Muscl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2843213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F:\WORK\ZSUZSI\EGYEB\Kepek\Muscle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28003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09600" y="5257800"/>
            <a:ext cx="83581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hu-HU" altLang="cs-CZ" sz="2400"/>
              <a:t>Diagnosis:</a:t>
            </a:r>
          </a:p>
          <a:p>
            <a:pPr>
              <a:buFontTx/>
              <a:buChar char="•"/>
            </a:pPr>
            <a:r>
              <a:rPr kumimoji="0" lang="hu-HU" altLang="cs-CZ" sz="2400"/>
              <a:t>Lack of immunostaining of dystrophin in muscle biopsy specimen</a:t>
            </a:r>
          </a:p>
          <a:p>
            <a:pPr>
              <a:buFontTx/>
              <a:buChar char="•"/>
            </a:pPr>
            <a:r>
              <a:rPr kumimoji="0" lang="hu-HU" altLang="cs-CZ" sz="2400"/>
              <a:t>Demonstration of deletion in the dystrophin gene</a:t>
            </a:r>
            <a:endParaRPr kumimoji="0" lang="en-US" altLang="cs-CZ" sz="2400"/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981200" y="4419600"/>
            <a:ext cx="5289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altLang="cs-CZ" sz="2000"/>
              <a:t>Normal                                   Duchenne dystrophy</a:t>
            </a:r>
          </a:p>
        </p:txBody>
      </p:sp>
    </p:spTree>
    <p:extLst>
      <p:ext uri="{BB962C8B-B14F-4D97-AF65-F5344CB8AC3E}">
        <p14:creationId xmlns:p14="http://schemas.microsoft.com/office/powerpoint/2010/main" val="22390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hu-HU" altLang="cs-CZ" sz="2600" dirty="0" smtClean="0"/>
              <a:t>Onset at 3-5 years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Initial symptoms: difficulty getting up from deep position and climbing steps, waddling gait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Weakness most pronounced in limb-girdle muscles, trunk erectors; </a:t>
            </a:r>
            <a:r>
              <a:rPr lang="hu-HU" altLang="cs-CZ" sz="2600" dirty="0" smtClean="0">
                <a:solidFill>
                  <a:srgbClr val="FF0000"/>
                </a:solidFill>
              </a:rPr>
              <a:t>craniobulbar</a:t>
            </a:r>
            <a:r>
              <a:rPr lang="hu-HU" altLang="cs-CZ" sz="2600" dirty="0" smtClean="0"/>
              <a:t> muscles are </a:t>
            </a:r>
            <a:r>
              <a:rPr lang="hu-HU" altLang="cs-CZ" sz="2600" dirty="0" smtClean="0">
                <a:solidFill>
                  <a:srgbClr val="FF0000"/>
                </a:solidFill>
              </a:rPr>
              <a:t>spared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Skeletal deformities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>
                <a:solidFill>
                  <a:srgbClr val="0000FF"/>
                </a:solidFill>
              </a:rPr>
              <a:t>Cardiomyopathy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Inability to walk by 9-11 years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Death occurs usually in the 3</a:t>
            </a:r>
            <a:r>
              <a:rPr lang="hu-HU" altLang="cs-CZ" sz="2600" baseline="30000" dirty="0" smtClean="0"/>
              <a:t>rd</a:t>
            </a:r>
            <a:r>
              <a:rPr lang="hu-HU" altLang="cs-CZ" sz="2600" dirty="0" smtClean="0"/>
              <a:t> decade,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cs-CZ" sz="2600" dirty="0" smtClean="0"/>
              <a:t>    from </a:t>
            </a:r>
            <a:r>
              <a:rPr lang="hu-HU" altLang="cs-CZ" sz="2600" dirty="0" smtClean="0">
                <a:solidFill>
                  <a:srgbClr val="0000FF"/>
                </a:solidFill>
              </a:rPr>
              <a:t>respiratory insufficiency</a:t>
            </a:r>
            <a:endParaRPr lang="hu-HU" altLang="cs-CZ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altLang="cs-CZ" sz="2600" dirty="0" smtClean="0">
              <a:solidFill>
                <a:srgbClr val="0000FF"/>
              </a:solidFill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Duchenne muscular dystrophy</a:t>
            </a:r>
          </a:p>
        </p:txBody>
      </p:sp>
    </p:spTree>
    <p:extLst>
      <p:ext uri="{BB962C8B-B14F-4D97-AF65-F5344CB8AC3E}">
        <p14:creationId xmlns:p14="http://schemas.microsoft.com/office/powerpoint/2010/main" val="259292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Duchenne muscular dystrophy</a:t>
            </a:r>
          </a:p>
        </p:txBody>
      </p:sp>
      <p:pic>
        <p:nvPicPr>
          <p:cNvPr id="14339" name="Picture 1027" descr="F:\WORK\ZSUZSI\EGYEB\Kepek\Muscle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953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028"/>
          <p:cNvSpPr txBox="1">
            <a:spLocks noChangeArrowheads="1"/>
          </p:cNvSpPr>
          <p:nvPr/>
        </p:nvSpPr>
        <p:spPr bwMode="auto">
          <a:xfrm>
            <a:off x="3886200" y="5486400"/>
            <a:ext cx="181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altLang="cs-CZ" sz="2400"/>
              <a:t>Gower’s sign</a:t>
            </a:r>
          </a:p>
        </p:txBody>
      </p:sp>
      <p:pic>
        <p:nvPicPr>
          <p:cNvPr id="14341" name="Picture 1030" descr="J:\VYUKA MEDICI, OSETROVATELE,FYZIOTERAPIE 2011\MYOPAICKIY SPL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38862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6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gow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305800" cy="4867275"/>
          </a:xfr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altLang="cs-CZ" smtClean="0"/>
              <a:t>Gowers’ Maneuver</a:t>
            </a:r>
          </a:p>
        </p:txBody>
      </p:sp>
    </p:spTree>
    <p:extLst>
      <p:ext uri="{BB962C8B-B14F-4D97-AF65-F5344CB8AC3E}">
        <p14:creationId xmlns:p14="http://schemas.microsoft.com/office/powerpoint/2010/main" val="282736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13" y="457200"/>
            <a:ext cx="7772400" cy="1143000"/>
          </a:xfrm>
        </p:spPr>
        <p:txBody>
          <a:bodyPr/>
          <a:lstStyle/>
          <a:p>
            <a:r>
              <a:rPr lang="cs-CZ" altLang="cs-CZ" sz="4000" smtClean="0"/>
              <a:t>Becker´s dystrophinopathy</a:t>
            </a:r>
          </a:p>
        </p:txBody>
      </p:sp>
      <p:pic>
        <p:nvPicPr>
          <p:cNvPr id="17411" name="Picture 3" descr="Rotation of P1010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>
            <a:fillRect/>
          </a:stretch>
        </p:blipFill>
        <p:spPr bwMode="auto">
          <a:xfrm>
            <a:off x="685800" y="1600200"/>
            <a:ext cx="2762250" cy="4419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828800" y="2286000"/>
            <a:ext cx="1524000" cy="685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17413" name="Picture 5" descr="Rotation of P1010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r="4651" b="5746"/>
          <a:stretch>
            <a:fillRect/>
          </a:stretch>
        </p:blipFill>
        <p:spPr bwMode="auto">
          <a:xfrm>
            <a:off x="3460750" y="1600200"/>
            <a:ext cx="2573338" cy="4419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Rotation of P1010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6918"/>
          <a:stretch>
            <a:fillRect/>
          </a:stretch>
        </p:blipFill>
        <p:spPr bwMode="auto">
          <a:xfrm>
            <a:off x="6019800" y="1600200"/>
            <a:ext cx="2917825" cy="4419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1143000" y="51816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 flipV="1">
            <a:off x="2971800" y="5562600"/>
            <a:ext cx="2286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3657600" y="4572000"/>
            <a:ext cx="1219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5181600" y="3429000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6400800" y="4191000"/>
            <a:ext cx="1143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8382000" y="1905000"/>
            <a:ext cx="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Radiculopathies</a:t>
            </a:r>
          </a:p>
          <a:p>
            <a:r>
              <a:rPr lang="en-US" altLang="cs-CZ" smtClean="0"/>
              <a:t>Plexopathies</a:t>
            </a:r>
          </a:p>
          <a:p>
            <a:r>
              <a:rPr lang="en-US" altLang="cs-CZ" smtClean="0"/>
              <a:t>Mononeuropathies</a:t>
            </a:r>
          </a:p>
          <a:p>
            <a:r>
              <a:rPr lang="en-US" altLang="cs-CZ" smtClean="0"/>
              <a:t>Polyneuropathies</a:t>
            </a:r>
          </a:p>
          <a:p>
            <a:r>
              <a:rPr lang="en-US" altLang="cs-CZ" smtClean="0"/>
              <a:t>Motoneuron diseases</a:t>
            </a:r>
          </a:p>
          <a:p>
            <a:r>
              <a:rPr lang="en-US" altLang="cs-CZ" b="1" smtClean="0">
                <a:solidFill>
                  <a:srgbClr val="FF0000"/>
                </a:solidFill>
              </a:rPr>
              <a:t>Myopathies</a:t>
            </a:r>
            <a:endParaRPr lang="en-US" altLang="cs-CZ" smtClean="0">
              <a:solidFill>
                <a:srgbClr val="FF0000"/>
              </a:solidFill>
            </a:endParaRPr>
          </a:p>
          <a:p>
            <a:r>
              <a:rPr lang="en-US" altLang="cs-CZ" b="1" smtClean="0">
                <a:solidFill>
                  <a:srgbClr val="FF0000"/>
                </a:solidFill>
              </a:rPr>
              <a:t>Disorders of the neuromuscular junction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Neuromuscular disorders</a:t>
            </a:r>
          </a:p>
        </p:txBody>
      </p:sp>
    </p:spTree>
    <p:extLst>
      <p:ext uri="{BB962C8B-B14F-4D97-AF65-F5344CB8AC3E}">
        <p14:creationId xmlns:p14="http://schemas.microsoft.com/office/powerpoint/2010/main" val="39470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cs-CZ" sz="2800" dirty="0" smtClean="0"/>
              <a:t>Prevalence: 1 in 8000</a:t>
            </a:r>
          </a:p>
          <a:p>
            <a:pPr>
              <a:lnSpc>
                <a:spcPct val="90000"/>
              </a:lnSpc>
            </a:pPr>
            <a:r>
              <a:rPr lang="hu-HU" altLang="cs-CZ" sz="2800" dirty="0" smtClean="0"/>
              <a:t>Cause: CTG repeat expansion in a gene on chr. 19</a:t>
            </a:r>
          </a:p>
          <a:p>
            <a:pPr>
              <a:lnSpc>
                <a:spcPct val="90000"/>
              </a:lnSpc>
            </a:pPr>
            <a:r>
              <a:rPr lang="hu-HU" altLang="cs-CZ" sz="2800" dirty="0" smtClean="0"/>
              <a:t>Autosomal dominant inheritance, with </a:t>
            </a:r>
            <a:r>
              <a:rPr lang="hu-HU" altLang="cs-CZ" sz="2800" dirty="0" smtClean="0">
                <a:solidFill>
                  <a:schemeClr val="bg2"/>
                </a:solidFill>
              </a:rPr>
              <a:t>anticipation</a:t>
            </a:r>
          </a:p>
          <a:p>
            <a:pPr>
              <a:lnSpc>
                <a:spcPct val="90000"/>
              </a:lnSpc>
            </a:pPr>
            <a:r>
              <a:rPr lang="hu-HU" altLang="cs-CZ" sz="2800" dirty="0" smtClean="0">
                <a:solidFill>
                  <a:srgbClr val="FF0000"/>
                </a:solidFill>
              </a:rPr>
              <a:t>Multisystemic disease:</a:t>
            </a:r>
          </a:p>
          <a:p>
            <a:pPr lvl="1">
              <a:lnSpc>
                <a:spcPct val="90000"/>
              </a:lnSpc>
            </a:pPr>
            <a:r>
              <a:rPr lang="hu-HU" altLang="cs-CZ" sz="2400" dirty="0" smtClean="0"/>
              <a:t>Myotonia: hyperexcitability of muscle membrane  </a:t>
            </a:r>
            <a:r>
              <a:rPr lang="hu-HU" altLang="cs-CZ" sz="2400" dirty="0" smtClean="0">
                <a:sym typeface="Symbol" pitchFamily="18" charset="2"/>
              </a:rPr>
              <a:t>  inability of quick muscle relaxation</a:t>
            </a:r>
            <a:endParaRPr lang="hu-HU" altLang="cs-CZ" sz="2400" dirty="0" smtClean="0"/>
          </a:p>
          <a:p>
            <a:pPr lvl="1">
              <a:lnSpc>
                <a:spcPct val="90000"/>
              </a:lnSpc>
            </a:pPr>
            <a:r>
              <a:rPr lang="hu-HU" altLang="cs-CZ" sz="2400" dirty="0" smtClean="0"/>
              <a:t>Progressive muscular weakness and wasting, most prominent in cranial and distal muscles</a:t>
            </a:r>
          </a:p>
          <a:p>
            <a:pPr lvl="1">
              <a:lnSpc>
                <a:spcPct val="90000"/>
              </a:lnSpc>
            </a:pPr>
            <a:r>
              <a:rPr lang="hu-HU" altLang="cs-CZ" sz="2400" dirty="0" smtClean="0"/>
              <a:t>Cataracts, frontal balding, testicular atrophy</a:t>
            </a:r>
          </a:p>
          <a:p>
            <a:pPr lvl="1">
              <a:lnSpc>
                <a:spcPct val="90000"/>
              </a:lnSpc>
            </a:pPr>
            <a:r>
              <a:rPr lang="hu-HU" altLang="cs-CZ" sz="2400" dirty="0" smtClean="0"/>
              <a:t>Cardiac abnormalities, mental retardation</a:t>
            </a:r>
            <a:endParaRPr lang="en-US" altLang="cs-CZ" dirty="0" smtClean="0"/>
          </a:p>
        </p:txBody>
      </p:sp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Myotonic dystrophy</a:t>
            </a:r>
            <a:r>
              <a:rPr lang="cs-CZ" altLang="cs-CZ" smtClean="0"/>
              <a:t> 1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2508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Myotonic dystrophy</a:t>
            </a:r>
            <a:r>
              <a:rPr lang="cs-CZ" altLang="cs-CZ" smtClean="0"/>
              <a:t> 1</a:t>
            </a:r>
            <a:endParaRPr lang="en-US" altLang="cs-CZ" smtClean="0"/>
          </a:p>
        </p:txBody>
      </p:sp>
      <p:pic>
        <p:nvPicPr>
          <p:cNvPr id="19459" name="Picture 5" descr="J:\KONGRESY\BRNO NM KONGRES 2012\sestra a bra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9" y="1752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8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altLang="cs-CZ" sz="3000" smtClean="0"/>
              <a:t>Causes:</a:t>
            </a:r>
            <a:r>
              <a:rPr lang="hu-HU" altLang="cs-CZ" smtClean="0"/>
              <a:t> </a:t>
            </a:r>
          </a:p>
          <a:p>
            <a:pPr lvl="1"/>
            <a:r>
              <a:rPr lang="hu-HU" altLang="cs-CZ" sz="2600" smtClean="0"/>
              <a:t>Sarcoglycanopathies</a:t>
            </a:r>
          </a:p>
          <a:p>
            <a:pPr lvl="1"/>
            <a:r>
              <a:rPr lang="hu-HU" altLang="cs-CZ" sz="2600" smtClean="0">
                <a:solidFill>
                  <a:srgbClr val="0000FF"/>
                </a:solidFill>
              </a:rPr>
              <a:t>Calpain deficiency</a:t>
            </a:r>
          </a:p>
          <a:p>
            <a:pPr lvl="1"/>
            <a:r>
              <a:rPr lang="hu-HU" altLang="cs-CZ" sz="2600" smtClean="0"/>
              <a:t>Caveolin deficiency</a:t>
            </a:r>
          </a:p>
          <a:p>
            <a:pPr lvl="1"/>
            <a:r>
              <a:rPr lang="hu-HU" altLang="cs-CZ" sz="2600" smtClean="0"/>
              <a:t>Dysferlin deficiency etc.</a:t>
            </a:r>
            <a:endParaRPr lang="hu-HU" altLang="cs-CZ" smtClean="0"/>
          </a:p>
          <a:p>
            <a:r>
              <a:rPr lang="hu-HU" altLang="cs-CZ" sz="3000" smtClean="0"/>
              <a:t>Sarcoglycanopathies comprise about 10% of autosomal recessive limb-girdle dystrophies</a:t>
            </a:r>
          </a:p>
          <a:p>
            <a:pPr lvl="1"/>
            <a:r>
              <a:rPr lang="hu-HU" altLang="cs-CZ" smtClean="0"/>
              <a:t>α, β, γ, δ sarcoglycans</a:t>
            </a:r>
            <a:endParaRPr lang="en-US" altLang="cs-CZ" smtClean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Limb-girdle dystrophies</a:t>
            </a:r>
          </a:p>
        </p:txBody>
      </p:sp>
    </p:spTree>
    <p:extLst>
      <p:ext uri="{BB962C8B-B14F-4D97-AF65-F5344CB8AC3E}">
        <p14:creationId xmlns:p14="http://schemas.microsoft.com/office/powerpoint/2010/main" val="17057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cs-CZ" sz="2800" dirty="0" smtClean="0"/>
              <a:t>Prevalence: 1 in 20,000</a:t>
            </a:r>
          </a:p>
          <a:p>
            <a:r>
              <a:rPr lang="en-US" altLang="cs-CZ" sz="2800" dirty="0" smtClean="0">
                <a:solidFill>
                  <a:srgbClr val="FF0000"/>
                </a:solidFill>
              </a:rPr>
              <a:t>Autosomal dominant</a:t>
            </a:r>
          </a:p>
          <a:p>
            <a:r>
              <a:rPr lang="en-US" altLang="cs-CZ" sz="2800" dirty="0" smtClean="0"/>
              <a:t>Age of onset: infancy to middle age</a:t>
            </a:r>
          </a:p>
          <a:p>
            <a:r>
              <a:rPr lang="en-US" altLang="cs-CZ" sz="2800" dirty="0" smtClean="0"/>
              <a:t>Progressive muscular weakness and atrophy involving the face, scapular,  proximal arm and </a:t>
            </a:r>
            <a:r>
              <a:rPr lang="en-US" altLang="cs-CZ" sz="2800" dirty="0" err="1" smtClean="0"/>
              <a:t>peroneal</a:t>
            </a:r>
            <a:r>
              <a:rPr lang="en-US" altLang="cs-CZ" sz="2800" dirty="0" smtClean="0"/>
              <a:t> muscles  </a:t>
            </a:r>
            <a:r>
              <a:rPr lang="en-US" altLang="cs-CZ" sz="2800" dirty="0" smtClean="0">
                <a:sym typeface="Symbol" pitchFamily="18" charset="2"/>
              </a:rPr>
              <a:t>  </a:t>
            </a:r>
            <a:r>
              <a:rPr lang="en-US" altLang="cs-CZ" sz="2800" dirty="0" err="1" smtClean="0">
                <a:sym typeface="Symbol" pitchFamily="18" charset="2"/>
              </a:rPr>
              <a:t>myopathic</a:t>
            </a:r>
            <a:r>
              <a:rPr lang="en-US" altLang="cs-CZ" sz="2800" dirty="0" smtClean="0">
                <a:sym typeface="Symbol" pitchFamily="18" charset="2"/>
              </a:rPr>
              <a:t> face, winging of the scapula, inability to raise the arms, foot drop</a:t>
            </a:r>
          </a:p>
          <a:p>
            <a:r>
              <a:rPr lang="en-US" altLang="cs-CZ" sz="2800" dirty="0" smtClean="0">
                <a:sym typeface="Symbol" pitchFamily="18" charset="2"/>
              </a:rPr>
              <a:t>Life span is not significantly affected</a:t>
            </a:r>
            <a:endParaRPr lang="en-US" altLang="cs-CZ" dirty="0" smtClean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Facioscapulohumeral dystrophy</a:t>
            </a:r>
          </a:p>
        </p:txBody>
      </p:sp>
    </p:spTree>
    <p:extLst>
      <p:ext uri="{BB962C8B-B14F-4D97-AF65-F5344CB8AC3E}">
        <p14:creationId xmlns:p14="http://schemas.microsoft.com/office/powerpoint/2010/main" val="38216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cs-CZ" altLang="cs-CZ" smtClean="0"/>
              <a:t>                                FSHD</a:t>
            </a:r>
          </a:p>
        </p:txBody>
      </p:sp>
      <p:pic>
        <p:nvPicPr>
          <p:cNvPr id="26627" name="Picture 2051" descr="P113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8" r="28535"/>
          <a:stretch>
            <a:fillRect/>
          </a:stretch>
        </p:blipFill>
        <p:spPr bwMode="auto">
          <a:xfrm>
            <a:off x="3340100" y="1143000"/>
            <a:ext cx="1689100" cy="5562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2053" descr="P113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r="15854"/>
          <a:stretch>
            <a:fillRect/>
          </a:stretch>
        </p:blipFill>
        <p:spPr bwMode="auto">
          <a:xfrm>
            <a:off x="5715000" y="1676400"/>
            <a:ext cx="2932113" cy="3162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Rectangle 2054"/>
          <p:cNvSpPr>
            <a:spLocks noChangeArrowheads="1"/>
          </p:cNvSpPr>
          <p:nvPr/>
        </p:nvSpPr>
        <p:spPr bwMode="auto">
          <a:xfrm>
            <a:off x="3962400" y="1371600"/>
            <a:ext cx="10668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6632" name="Line 2056"/>
          <p:cNvSpPr>
            <a:spLocks noChangeShapeType="1"/>
          </p:cNvSpPr>
          <p:nvPr/>
        </p:nvSpPr>
        <p:spPr bwMode="auto">
          <a:xfrm>
            <a:off x="3733800" y="41910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ine 2057"/>
          <p:cNvSpPr>
            <a:spLocks noChangeShapeType="1"/>
          </p:cNvSpPr>
          <p:nvPr/>
        </p:nvSpPr>
        <p:spPr bwMode="auto">
          <a:xfrm>
            <a:off x="3733800" y="30480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2058"/>
          <p:cNvSpPr>
            <a:spLocks noChangeShapeType="1"/>
          </p:cNvSpPr>
          <p:nvPr/>
        </p:nvSpPr>
        <p:spPr bwMode="auto">
          <a:xfrm>
            <a:off x="6096000" y="2590800"/>
            <a:ext cx="9144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Muscle channelopathies</a:t>
            </a:r>
            <a:endParaRPr lang="cs-CZ" altLang="cs-CZ" smtClean="0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1066800" y="1751013"/>
          <a:ext cx="7086600" cy="469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Dokumentum" r:id="rId3" imgW="7624572" imgH="3840480" progId="Word.Document.8">
                  <p:embed/>
                </p:oleObj>
              </mc:Choice>
              <mc:Fallback>
                <p:oleObj name="Dokumentum" r:id="rId3" imgW="7624572" imgH="38404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8999" b="6578"/>
                      <a:stretch>
                        <a:fillRect/>
                      </a:stretch>
                    </p:blipFill>
                    <p:spPr bwMode="auto">
                      <a:xfrm>
                        <a:off x="1066800" y="1751013"/>
                        <a:ext cx="7086600" cy="4695825"/>
                      </a:xfrm>
                      <a:prstGeom prst="rect">
                        <a:avLst/>
                      </a:prstGeom>
                      <a:noFill/>
                      <a:ln w="57150" cap="sq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88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altLang="cs-CZ" sz="2800" dirty="0" smtClean="0"/>
              <a:t>Mutation in the muscle </a:t>
            </a:r>
            <a:r>
              <a:rPr lang="hu-HU" altLang="cs-CZ" sz="2800" b="1" dirty="0" smtClean="0">
                <a:solidFill>
                  <a:srgbClr val="FF0000"/>
                </a:solidFill>
              </a:rPr>
              <a:t>Cl</a:t>
            </a:r>
            <a:r>
              <a:rPr lang="hu-HU" altLang="cs-CZ" sz="2800" b="1" baseline="30000" dirty="0" smtClean="0">
                <a:solidFill>
                  <a:srgbClr val="FF0000"/>
                </a:solidFill>
              </a:rPr>
              <a:t>-</a:t>
            </a:r>
            <a:r>
              <a:rPr lang="hu-HU" altLang="cs-CZ" sz="2800" b="1" dirty="0" smtClean="0">
                <a:solidFill>
                  <a:srgbClr val="FF0000"/>
                </a:solidFill>
              </a:rPr>
              <a:t> gene</a:t>
            </a:r>
          </a:p>
          <a:p>
            <a:r>
              <a:rPr lang="hu-HU" altLang="cs-CZ" sz="2800" dirty="0" smtClean="0">
                <a:solidFill>
                  <a:srgbClr val="0000FF"/>
                </a:solidFill>
              </a:rPr>
              <a:t>autosomal dominant form: </a:t>
            </a:r>
            <a:r>
              <a:rPr lang="hu-HU" altLang="cs-CZ" sz="2800" b="1" dirty="0" smtClean="0">
                <a:solidFill>
                  <a:srgbClr val="0000FF"/>
                </a:solidFill>
              </a:rPr>
              <a:t>Thomsen </a:t>
            </a:r>
            <a:r>
              <a:rPr lang="hu-HU" altLang="cs-CZ" sz="2800" dirty="0" smtClean="0">
                <a:solidFill>
                  <a:srgbClr val="0000FF"/>
                </a:solidFill>
              </a:rPr>
              <a:t>         autosomal recessive form:  </a:t>
            </a:r>
            <a:r>
              <a:rPr lang="hu-HU" altLang="cs-CZ" sz="2800" b="1" dirty="0" smtClean="0">
                <a:solidFill>
                  <a:srgbClr val="0000FF"/>
                </a:solidFill>
              </a:rPr>
              <a:t>Becker</a:t>
            </a:r>
          </a:p>
          <a:p>
            <a:r>
              <a:rPr lang="hu-HU" altLang="cs-CZ" sz="2800" dirty="0" smtClean="0"/>
              <a:t>Symptoms:</a:t>
            </a:r>
          </a:p>
          <a:p>
            <a:pPr lvl="1"/>
            <a:r>
              <a:rPr lang="hu-HU" altLang="cs-CZ" sz="2400" b="1" dirty="0" smtClean="0"/>
              <a:t>Myotonia</a:t>
            </a:r>
            <a:r>
              <a:rPr lang="hu-HU" altLang="cs-CZ" sz="2400" dirty="0" smtClean="0"/>
              <a:t> (hyperexcitability of the muscle membrane): muscle stiffness and abnormal muscle relaxation, warm-up phenomenon</a:t>
            </a:r>
            <a:endParaRPr lang="hu-HU" altLang="cs-CZ" dirty="0" smtClean="0"/>
          </a:p>
          <a:p>
            <a:pPr lvl="1"/>
            <a:r>
              <a:rPr lang="hu-HU" altLang="cs-CZ" sz="2400" dirty="0" smtClean="0"/>
              <a:t>Hypertrophied muscles</a:t>
            </a:r>
          </a:p>
          <a:p>
            <a:r>
              <a:rPr lang="hu-HU" altLang="cs-CZ" sz="2800" dirty="0" smtClean="0"/>
              <a:t>Therapy: phenytoin, mexiletin</a:t>
            </a:r>
            <a:endParaRPr lang="hu-HU" altLang="cs-CZ" dirty="0" smtClean="0"/>
          </a:p>
          <a:p>
            <a:endParaRPr lang="en-US" altLang="cs-CZ" dirty="0" smtClean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Myotonia congenita</a:t>
            </a:r>
          </a:p>
        </p:txBody>
      </p:sp>
    </p:spTree>
    <p:extLst>
      <p:ext uri="{BB962C8B-B14F-4D97-AF65-F5344CB8AC3E}">
        <p14:creationId xmlns:p14="http://schemas.microsoft.com/office/powerpoint/2010/main" val="30744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cs-CZ" dirty="0" smtClean="0"/>
              <a:t>Dermatomyositis</a:t>
            </a:r>
          </a:p>
          <a:p>
            <a:r>
              <a:rPr lang="hu-HU" altLang="cs-CZ" dirty="0" smtClean="0"/>
              <a:t>Polymyositis</a:t>
            </a:r>
          </a:p>
          <a:p>
            <a:r>
              <a:rPr lang="hu-HU" altLang="cs-CZ" dirty="0" smtClean="0"/>
              <a:t>Inclusion body myositis</a:t>
            </a:r>
          </a:p>
          <a:p>
            <a:r>
              <a:rPr lang="hu-HU" altLang="cs-CZ" dirty="0" smtClean="0"/>
              <a:t>Other systemic autoimmun diseases (SLE, Sjögren sy. etc.)</a:t>
            </a:r>
          </a:p>
          <a:p>
            <a:endParaRPr lang="en-US" altLang="cs-CZ" dirty="0" smtClean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Inflammatory muscle diseases</a:t>
            </a:r>
          </a:p>
        </p:txBody>
      </p:sp>
    </p:spTree>
    <p:extLst>
      <p:ext uri="{BB962C8B-B14F-4D97-AF65-F5344CB8AC3E}">
        <p14:creationId xmlns:p14="http://schemas.microsoft.com/office/powerpoint/2010/main" val="5331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hu-HU" altLang="cs-CZ" sz="2600" dirty="0" smtClean="0"/>
              <a:t>Humorally mediated autoimmune disease affecting the muscles and skin (microangiopathy)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Symptoms progress over weeks, months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Rash on the face and neck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Periorbital oedema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Pain and weakness of proximal limb muscles, neck flexors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Dysphagia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Cardiac abnormalities, interstitial lung disease</a:t>
            </a:r>
          </a:p>
          <a:p>
            <a:pPr>
              <a:lnSpc>
                <a:spcPct val="90000"/>
              </a:lnSpc>
            </a:pPr>
            <a:r>
              <a:rPr lang="hu-HU" altLang="cs-CZ" sz="2600" dirty="0" smtClean="0"/>
              <a:t>Often paraneoplastic</a:t>
            </a:r>
            <a:endParaRPr lang="en-US" altLang="cs-CZ" sz="2600" dirty="0" smtClean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Dermatomyositis</a:t>
            </a:r>
          </a:p>
        </p:txBody>
      </p:sp>
    </p:spTree>
    <p:extLst>
      <p:ext uri="{BB962C8B-B14F-4D97-AF65-F5344CB8AC3E}">
        <p14:creationId xmlns:p14="http://schemas.microsoft.com/office/powerpoint/2010/main" val="29229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Dermatomyositis</a:t>
            </a:r>
          </a:p>
        </p:txBody>
      </p:sp>
      <p:pic>
        <p:nvPicPr>
          <p:cNvPr id="33795" name="Picture 1027" descr="F:\WORK\ZSUZSI\EGYEB\Kepek\Muscle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6369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28" descr="F:\WORK\ZSUZSI\EGYEB\Kepek\Muscle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4068763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2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General consideration ( many people use </a:t>
            </a:r>
            <a:r>
              <a:rPr lang="en-US" dirty="0" smtClean="0">
                <a:solidFill>
                  <a:srgbClr val="FF0000"/>
                </a:solidFill>
              </a:rPr>
              <a:t>numb</a:t>
            </a:r>
            <a:r>
              <a:rPr lang="en-US" dirty="0" smtClean="0"/>
              <a:t> =  weak ) . → weak = loss of muscle strength objective or by </a:t>
            </a:r>
            <a:r>
              <a:rPr lang="en-US" dirty="0" err="1" smtClean="0"/>
              <a:t>hx</a:t>
            </a:r>
            <a:r>
              <a:rPr lang="en-US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  R/o </a:t>
            </a:r>
            <a:r>
              <a:rPr lang="en-US" dirty="0" smtClean="0">
                <a:solidFill>
                  <a:srgbClr val="FF0000"/>
                </a:solidFill>
              </a:rPr>
              <a:t>malingering or orthopedic conditions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The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patient whose weakness is caused by depression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or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malingering has </a:t>
            </a:r>
            <a:r>
              <a:rPr lang="en-US" dirty="0"/>
              <a:t>vague symptoms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and avoids answering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leading questions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and the </a:t>
            </a:r>
            <a:r>
              <a:rPr lang="en-US" dirty="0"/>
              <a:t>stereotypical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symptoms of weakness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are seldom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volunteered. Instead, such patients make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statements such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as "I have no strength to do the housework</a:t>
            </a:r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dirty="0" smtClean="0"/>
              <a:t>The first key in evaluating weakness is to discern which </a:t>
            </a:r>
            <a:r>
              <a:rPr lang="en-US" dirty="0" smtClean="0">
                <a:solidFill>
                  <a:srgbClr val="FF0000"/>
                </a:solidFill>
              </a:rPr>
              <a:t>muscle groups are affected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Clinical presentation by affected region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cs-CZ" altLang="cs-CZ" smtClean="0"/>
              <a:t>Dermatomyositis</a:t>
            </a:r>
          </a:p>
        </p:txBody>
      </p:sp>
      <p:pic>
        <p:nvPicPr>
          <p:cNvPr id="34819" name="Picture 1027" descr="DM-fac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429000" cy="4572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1028" descr="DM-exan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r="10146"/>
          <a:stretch>
            <a:fillRect/>
          </a:stretch>
        </p:blipFill>
        <p:spPr bwMode="auto">
          <a:xfrm>
            <a:off x="3886200" y="1676400"/>
            <a:ext cx="2057400" cy="3505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Line 1031"/>
          <p:cNvSpPr>
            <a:spLocks noChangeShapeType="1"/>
          </p:cNvSpPr>
          <p:nvPr/>
        </p:nvSpPr>
        <p:spPr bwMode="auto">
          <a:xfrm>
            <a:off x="838200" y="4419600"/>
            <a:ext cx="8382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Line 1032"/>
          <p:cNvSpPr>
            <a:spLocks noChangeShapeType="1"/>
          </p:cNvSpPr>
          <p:nvPr/>
        </p:nvSpPr>
        <p:spPr bwMode="auto">
          <a:xfrm flipH="1" flipV="1">
            <a:off x="2438400" y="3276600"/>
            <a:ext cx="6096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Line 1033"/>
          <p:cNvSpPr>
            <a:spLocks noChangeShapeType="1"/>
          </p:cNvSpPr>
          <p:nvPr/>
        </p:nvSpPr>
        <p:spPr bwMode="auto">
          <a:xfrm>
            <a:off x="4267200" y="2362200"/>
            <a:ext cx="5334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cs-CZ" dirty="0" smtClean="0"/>
              <a:t>Cell-mediated immune response against muscle fibers</a:t>
            </a:r>
          </a:p>
          <a:p>
            <a:r>
              <a:rPr lang="hu-HU" altLang="cs-CZ" dirty="0" smtClean="0"/>
              <a:t>Symptoms are similar to DM, no skin involvement</a:t>
            </a:r>
          </a:p>
          <a:p>
            <a:r>
              <a:rPr lang="hu-HU" altLang="cs-CZ" dirty="0" smtClean="0"/>
              <a:t>Less often paraneoplastic than DM</a:t>
            </a:r>
          </a:p>
          <a:p>
            <a:endParaRPr lang="en-US" altLang="cs-CZ" dirty="0" smtClean="0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Polymyositis</a:t>
            </a:r>
          </a:p>
        </p:txBody>
      </p:sp>
    </p:spTree>
    <p:extLst>
      <p:ext uri="{BB962C8B-B14F-4D97-AF65-F5344CB8AC3E}">
        <p14:creationId xmlns:p14="http://schemas.microsoft.com/office/powerpoint/2010/main" val="8764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sz="2800" dirty="0" smtClean="0"/>
              <a:t>Blood CK levels are elevated</a:t>
            </a:r>
          </a:p>
          <a:p>
            <a:r>
              <a:rPr lang="en-US" altLang="cs-CZ" sz="2800" dirty="0" smtClean="0"/>
              <a:t>EMG: myogenic findings</a:t>
            </a:r>
          </a:p>
          <a:p>
            <a:r>
              <a:rPr lang="en-US" altLang="cs-CZ" sz="2800" dirty="0" smtClean="0"/>
              <a:t>Muscle biopsy: inflammation</a:t>
            </a:r>
          </a:p>
          <a:p>
            <a:pPr lvl="1"/>
            <a:r>
              <a:rPr lang="en-US" altLang="cs-CZ" sz="2400" dirty="0" smtClean="0">
                <a:solidFill>
                  <a:srgbClr val="C00000"/>
                </a:solidFill>
              </a:rPr>
              <a:t>DM: perivascular infiltration, mainly in the perimysium</a:t>
            </a:r>
          </a:p>
          <a:p>
            <a:pPr lvl="1"/>
            <a:r>
              <a:rPr lang="en-US" altLang="cs-CZ" sz="2400" dirty="0" smtClean="0">
                <a:solidFill>
                  <a:srgbClr val="C00000"/>
                </a:solidFill>
              </a:rPr>
              <a:t>PM: </a:t>
            </a:r>
            <a:r>
              <a:rPr lang="en-US" altLang="cs-CZ" sz="2400" dirty="0" err="1" smtClean="0">
                <a:solidFill>
                  <a:srgbClr val="C00000"/>
                </a:solidFill>
              </a:rPr>
              <a:t>endomysial</a:t>
            </a:r>
            <a:r>
              <a:rPr lang="en-US" altLang="cs-CZ" sz="2400" dirty="0" smtClean="0">
                <a:solidFill>
                  <a:srgbClr val="C00000"/>
                </a:solidFill>
              </a:rPr>
              <a:t> inflammation</a:t>
            </a:r>
            <a:endParaRPr lang="en-US" altLang="cs-CZ" dirty="0" smtClean="0">
              <a:solidFill>
                <a:srgbClr val="C00000"/>
              </a:solidFill>
            </a:endParaRPr>
          </a:p>
          <a:p>
            <a:r>
              <a:rPr lang="en-US" altLang="cs-CZ" sz="2800" dirty="0" smtClean="0"/>
              <a:t>Therapy: immunosuppression, long-term treatment with corticosteroids (1 mg/</a:t>
            </a:r>
            <a:r>
              <a:rPr lang="cs-CZ" altLang="cs-CZ" sz="2800" dirty="0" smtClean="0"/>
              <a:t>kg/</a:t>
            </a:r>
            <a:r>
              <a:rPr lang="en-US" altLang="cs-CZ" sz="2800" dirty="0" smtClean="0"/>
              <a:t>day) 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Diagnosis / therapy of DM, PM</a:t>
            </a:r>
          </a:p>
        </p:txBody>
      </p:sp>
    </p:spTree>
    <p:extLst>
      <p:ext uri="{BB962C8B-B14F-4D97-AF65-F5344CB8AC3E}">
        <p14:creationId xmlns:p14="http://schemas.microsoft.com/office/powerpoint/2010/main" val="28768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 smtClean="0"/>
              <a:t>Toxic myopathies:</a:t>
            </a:r>
          </a:p>
          <a:p>
            <a:pPr lvl="1"/>
            <a:r>
              <a:rPr lang="en-US" altLang="cs-CZ" dirty="0" smtClean="0"/>
              <a:t>Drugs aimed at reducing blood lipid levels: </a:t>
            </a:r>
            <a:r>
              <a:rPr lang="en-US" altLang="cs-CZ" b="1" dirty="0" smtClean="0">
                <a:solidFill>
                  <a:schemeClr val="bg2"/>
                </a:solidFill>
              </a:rPr>
              <a:t>statins</a:t>
            </a:r>
            <a:r>
              <a:rPr lang="en-US" altLang="cs-CZ" dirty="0" smtClean="0"/>
              <a:t>, </a:t>
            </a:r>
            <a:r>
              <a:rPr lang="en-US" altLang="cs-CZ" dirty="0" err="1" smtClean="0"/>
              <a:t>clofibrate</a:t>
            </a:r>
            <a:r>
              <a:rPr lang="cs-CZ" altLang="cs-CZ" dirty="0" smtClean="0"/>
              <a:t> </a:t>
            </a:r>
            <a:endParaRPr lang="en-US" altLang="cs-CZ" dirty="0" smtClean="0"/>
          </a:p>
          <a:p>
            <a:pPr lvl="1"/>
            <a:r>
              <a:rPr lang="en-US" altLang="cs-CZ" b="1" dirty="0" smtClean="0"/>
              <a:t>Corticosteroids</a:t>
            </a:r>
            <a:r>
              <a:rPr lang="cs-CZ" altLang="cs-CZ" b="1" dirty="0" smtClean="0"/>
              <a:t> – steroid myopathy</a:t>
            </a:r>
            <a:endParaRPr lang="en-US" altLang="cs-CZ" dirty="0" smtClean="0"/>
          </a:p>
          <a:p>
            <a:pPr lvl="1"/>
            <a:r>
              <a:rPr lang="en-US" altLang="cs-CZ" dirty="0" smtClean="0"/>
              <a:t>Alcohol</a:t>
            </a:r>
            <a:r>
              <a:rPr lang="cs-CZ" altLang="cs-CZ" dirty="0" smtClean="0"/>
              <a:t> in a couple of days</a:t>
            </a:r>
            <a:endParaRPr lang="en-US" altLang="cs-CZ" dirty="0" smtClean="0"/>
          </a:p>
          <a:p>
            <a:pPr lvl="1"/>
            <a:r>
              <a:rPr lang="en-US" altLang="cs-CZ" dirty="0" smtClean="0"/>
              <a:t>Heroin</a:t>
            </a:r>
          </a:p>
          <a:p>
            <a:endParaRPr lang="en-US" altLang="cs-CZ" dirty="0" smtClean="0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Endocrine and toxic myopathies</a:t>
            </a:r>
          </a:p>
        </p:txBody>
      </p:sp>
    </p:spTree>
    <p:extLst>
      <p:ext uri="{BB962C8B-B14F-4D97-AF65-F5344CB8AC3E}">
        <p14:creationId xmlns:p14="http://schemas.microsoft.com/office/powerpoint/2010/main" val="10106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Endocrine myopathies</a:t>
            </a:r>
          </a:p>
          <a:p>
            <a:pPr lvl="1"/>
            <a:r>
              <a:rPr lang="en-US" altLang="cs-CZ" b="1" smtClean="0">
                <a:solidFill>
                  <a:srgbClr val="0000FF"/>
                </a:solidFill>
              </a:rPr>
              <a:t>Thyreotoxic myopathy</a:t>
            </a:r>
          </a:p>
          <a:p>
            <a:pPr lvl="1"/>
            <a:r>
              <a:rPr lang="en-US" altLang="cs-CZ" smtClean="0"/>
              <a:t>Hypothyreodism</a:t>
            </a:r>
          </a:p>
          <a:p>
            <a:pPr lvl="1"/>
            <a:r>
              <a:rPr lang="en-US" altLang="cs-CZ" smtClean="0"/>
              <a:t>Hyperparathyreodism</a:t>
            </a:r>
          </a:p>
          <a:p>
            <a:pPr lvl="1"/>
            <a:r>
              <a:rPr lang="en-US" altLang="cs-CZ" smtClean="0"/>
              <a:t>Adrenal insufficiency</a:t>
            </a:r>
          </a:p>
          <a:p>
            <a:pPr lvl="1"/>
            <a:r>
              <a:rPr lang="en-US" altLang="cs-CZ" b="1" smtClean="0">
                <a:solidFill>
                  <a:srgbClr val="0000FF"/>
                </a:solidFill>
              </a:rPr>
              <a:t>Hypokalemia</a:t>
            </a:r>
            <a:endParaRPr lang="en-US" altLang="cs-CZ" smtClean="0">
              <a:solidFill>
                <a:srgbClr val="0000FF"/>
              </a:solidFill>
            </a:endParaRPr>
          </a:p>
          <a:p>
            <a:endParaRPr lang="en-US" altLang="cs-CZ" smtClean="0">
              <a:solidFill>
                <a:srgbClr val="0000FF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Endocrine and toxic myopathies</a:t>
            </a:r>
          </a:p>
        </p:txBody>
      </p:sp>
    </p:spTree>
    <p:extLst>
      <p:ext uri="{BB962C8B-B14F-4D97-AF65-F5344CB8AC3E}">
        <p14:creationId xmlns:p14="http://schemas.microsoft.com/office/powerpoint/2010/main" val="15387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  <a:p>
            <a:endParaRPr lang="cs-CZ" altLang="cs-CZ" smtClean="0"/>
          </a:p>
          <a:p>
            <a:pPr algn="ctr">
              <a:buFontTx/>
              <a:buNone/>
            </a:pPr>
            <a:r>
              <a:rPr lang="cs-CZ" altLang="cs-CZ" sz="3600" b="1" smtClean="0"/>
              <a:t>Myasthenia gravis</a:t>
            </a:r>
            <a:r>
              <a:rPr lang="cs-CZ" altLang="cs-CZ" sz="3600" b="1" smtClean="0">
                <a:solidFill>
                  <a:srgbClr val="FF0000"/>
                </a:solidFill>
              </a:rPr>
              <a:t> </a:t>
            </a:r>
          </a:p>
          <a:p>
            <a:pPr algn="ctr">
              <a:buFontTx/>
              <a:buNone/>
            </a:pPr>
            <a:endParaRPr lang="cs-CZ" altLang="cs-CZ" sz="3600" b="1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cs-CZ" altLang="cs-CZ" smtClean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640763" cy="1219200"/>
          </a:xfrm>
        </p:spPr>
        <p:txBody>
          <a:bodyPr>
            <a:normAutofit fontScale="90000"/>
          </a:bodyPr>
          <a:lstStyle/>
          <a:p>
            <a:r>
              <a:rPr lang="cs-CZ" altLang="cs-CZ" sz="4000" smtClean="0"/>
              <a:t>Disorders of the Neuromuscular Junction</a:t>
            </a:r>
          </a:p>
        </p:txBody>
      </p:sp>
    </p:spTree>
    <p:extLst>
      <p:ext uri="{BB962C8B-B14F-4D97-AF65-F5344CB8AC3E}">
        <p14:creationId xmlns:p14="http://schemas.microsoft.com/office/powerpoint/2010/main" val="17144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An autoimmune disease due to an antibody mediated attack directed against nicotinic AchR at neuromuscular junction</a:t>
            </a:r>
          </a:p>
          <a:p>
            <a:endParaRPr lang="cs-CZ" altLang="cs-CZ" dirty="0" smtClean="0"/>
          </a:p>
          <a:p>
            <a:r>
              <a:rPr lang="cs-CZ" altLang="cs-CZ" b="1" dirty="0" smtClean="0"/>
              <a:t>10% have thymoma</a:t>
            </a:r>
          </a:p>
          <a:p>
            <a:r>
              <a:rPr lang="cs-CZ" altLang="cs-CZ" b="1" dirty="0" smtClean="0"/>
              <a:t>70% have thymic hyperplasia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27695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kumenty\Obrázky\obrA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5425"/>
            <a:ext cx="7543800" cy="60991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0308093-3912-43B0-93C2-2C7D143FA2EA}" type="slidenum">
              <a:rPr kumimoji="0" lang="hu-HU" altLang="cs-CZ" sz="1400" smtClean="0"/>
              <a:pPr/>
              <a:t>38</a:t>
            </a:fld>
            <a:endParaRPr kumimoji="0" lang="hu-HU" altLang="cs-CZ" sz="140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r>
              <a:rPr lang="cs-CZ" altLang="cs-CZ" smtClean="0"/>
              <a:t>Synaptic a</a:t>
            </a:r>
            <a:r>
              <a:rPr lang="nl-NL" altLang="cs-CZ" smtClean="0"/>
              <a:t>ntigen</a:t>
            </a:r>
            <a:r>
              <a:rPr lang="cs-CZ" altLang="cs-CZ" smtClean="0"/>
              <a:t>s</a:t>
            </a:r>
            <a:r>
              <a:rPr lang="nl-NL" altLang="cs-CZ" smtClean="0"/>
              <a:t> </a:t>
            </a:r>
          </a:p>
        </p:txBody>
      </p:sp>
      <p:graphicFrame>
        <p:nvGraphicFramePr>
          <p:cNvPr id="43012" name="Object 3"/>
          <p:cNvGraphicFramePr>
            <a:graphicFrameLocks noChangeAspect="1"/>
          </p:cNvGraphicFramePr>
          <p:nvPr/>
        </p:nvGraphicFramePr>
        <p:xfrm>
          <a:off x="4648200" y="1752600"/>
          <a:ext cx="4038600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Image" r:id="rId3" imgW="1463415" imgH="655210" progId="Photoshop.Image.4">
                  <p:embed/>
                </p:oleObj>
              </mc:Choice>
              <mc:Fallback>
                <p:oleObj name="Image" r:id="rId3" imgW="1463415" imgH="655210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752600"/>
                        <a:ext cx="4038600" cy="20272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3" name="Picture 4" descr="C:\Documents and Settings\ehniks\My Documents\Promotie onderzoek\Plaatjes en presentaties\NMJ EM 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0386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Oval 5"/>
          <p:cNvSpPr>
            <a:spLocks noChangeArrowheads="1"/>
          </p:cNvSpPr>
          <p:nvPr/>
        </p:nvSpPr>
        <p:spPr bwMode="auto">
          <a:xfrm>
            <a:off x="6934200" y="5638800"/>
            <a:ext cx="228600" cy="2286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15" name="Oval 6"/>
          <p:cNvSpPr>
            <a:spLocks noChangeArrowheads="1"/>
          </p:cNvSpPr>
          <p:nvPr/>
        </p:nvSpPr>
        <p:spPr bwMode="auto">
          <a:xfrm>
            <a:off x="7150100" y="5461000"/>
            <a:ext cx="228600" cy="2286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16" name="Oval 7"/>
          <p:cNvSpPr>
            <a:spLocks noChangeArrowheads="1"/>
          </p:cNvSpPr>
          <p:nvPr/>
        </p:nvSpPr>
        <p:spPr bwMode="auto">
          <a:xfrm>
            <a:off x="7454900" y="5410200"/>
            <a:ext cx="228600" cy="2286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17" name="Oval 8"/>
          <p:cNvSpPr>
            <a:spLocks noChangeArrowheads="1"/>
          </p:cNvSpPr>
          <p:nvPr/>
        </p:nvSpPr>
        <p:spPr bwMode="auto">
          <a:xfrm>
            <a:off x="7759700" y="5410200"/>
            <a:ext cx="228600" cy="2286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18" name="Oval 9"/>
          <p:cNvSpPr>
            <a:spLocks noChangeArrowheads="1"/>
          </p:cNvSpPr>
          <p:nvPr/>
        </p:nvSpPr>
        <p:spPr bwMode="auto">
          <a:xfrm>
            <a:off x="6019800" y="5562600"/>
            <a:ext cx="228600" cy="2286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19" name="Oval 10"/>
          <p:cNvSpPr>
            <a:spLocks noChangeArrowheads="1"/>
          </p:cNvSpPr>
          <p:nvPr/>
        </p:nvSpPr>
        <p:spPr bwMode="auto">
          <a:xfrm>
            <a:off x="5791200" y="5397500"/>
            <a:ext cx="228600" cy="2286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20" name="Oval 11"/>
          <p:cNvSpPr>
            <a:spLocks noChangeArrowheads="1"/>
          </p:cNvSpPr>
          <p:nvPr/>
        </p:nvSpPr>
        <p:spPr bwMode="auto">
          <a:xfrm>
            <a:off x="5486400" y="5257800"/>
            <a:ext cx="228600" cy="2286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21" name="AutoShape 12"/>
          <p:cNvSpPr>
            <a:spLocks noChangeArrowheads="1"/>
          </p:cNvSpPr>
          <p:nvPr/>
        </p:nvSpPr>
        <p:spPr bwMode="auto">
          <a:xfrm flipV="1">
            <a:off x="8153400" y="5410200"/>
            <a:ext cx="304800" cy="381000"/>
          </a:xfrm>
          <a:prstGeom prst="triangle">
            <a:avLst>
              <a:gd name="adj" fmla="val 41667"/>
            </a:avLst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22" name="AutoShape 13"/>
          <p:cNvSpPr>
            <a:spLocks noChangeArrowheads="1"/>
          </p:cNvSpPr>
          <p:nvPr/>
        </p:nvSpPr>
        <p:spPr bwMode="auto">
          <a:xfrm flipV="1">
            <a:off x="5181600" y="5257800"/>
            <a:ext cx="304800" cy="381000"/>
          </a:xfrm>
          <a:prstGeom prst="triangle">
            <a:avLst>
              <a:gd name="adj" fmla="val 41667"/>
            </a:avLst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23" name="AutoShape 14"/>
          <p:cNvSpPr>
            <a:spLocks noChangeArrowheads="1"/>
          </p:cNvSpPr>
          <p:nvPr/>
        </p:nvSpPr>
        <p:spPr bwMode="auto">
          <a:xfrm flipV="1">
            <a:off x="4800600" y="5105400"/>
            <a:ext cx="304800" cy="381000"/>
          </a:xfrm>
          <a:prstGeom prst="triangle">
            <a:avLst>
              <a:gd name="adj" fmla="val 41667"/>
            </a:avLst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grpSp>
        <p:nvGrpSpPr>
          <p:cNvPr id="43024" name="Group 15"/>
          <p:cNvGrpSpPr>
            <a:grpSpLocks/>
          </p:cNvGrpSpPr>
          <p:nvPr/>
        </p:nvGrpSpPr>
        <p:grpSpPr bwMode="auto">
          <a:xfrm>
            <a:off x="304800" y="1752600"/>
            <a:ext cx="4191000" cy="4343400"/>
            <a:chOff x="192" y="1104"/>
            <a:chExt cx="2640" cy="2736"/>
          </a:xfrm>
        </p:grpSpPr>
        <p:pic>
          <p:nvPicPr>
            <p:cNvPr id="43040" name="Picture 16" descr="C:\Documents and Settings\ehniks\My Documents\Promotie onderzoek\Plaatjes en presentaties\NMJ EM 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4"/>
              <a:ext cx="2640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1" name="Text Box 17"/>
            <p:cNvSpPr txBox="1">
              <a:spLocks noChangeArrowheads="1"/>
            </p:cNvSpPr>
            <p:nvPr/>
          </p:nvSpPr>
          <p:spPr bwMode="auto">
            <a:xfrm>
              <a:off x="384" y="1392"/>
              <a:ext cx="816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nl-NL" altLang="cs-CZ" sz="2800">
                  <a:latin typeface="Arial" charset="0"/>
                </a:rPr>
                <a:t>nerv</a:t>
              </a:r>
              <a:r>
                <a:rPr kumimoji="0" lang="cs-CZ" altLang="cs-CZ" sz="2800">
                  <a:latin typeface="Arial" charset="0"/>
                </a:rPr>
                <a:t>e</a:t>
              </a:r>
              <a:endParaRPr kumimoji="0" lang="nl-NL" altLang="cs-CZ" sz="2800">
                <a:latin typeface="Arial" charset="0"/>
              </a:endParaRPr>
            </a:p>
          </p:txBody>
        </p:sp>
        <p:sp>
          <p:nvSpPr>
            <p:cNvPr id="43042" name="Text Box 18"/>
            <p:cNvSpPr txBox="1">
              <a:spLocks noChangeArrowheads="1"/>
            </p:cNvSpPr>
            <p:nvPr/>
          </p:nvSpPr>
          <p:spPr bwMode="auto">
            <a:xfrm>
              <a:off x="1632" y="3408"/>
              <a:ext cx="1152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0" lang="cs-CZ" altLang="cs-CZ" sz="2800">
                  <a:latin typeface="Arial" charset="0"/>
                </a:rPr>
                <a:t>muscle</a:t>
              </a:r>
              <a:endParaRPr kumimoji="0" lang="nl-NL" altLang="cs-CZ" sz="2800">
                <a:latin typeface="Arial" charset="0"/>
              </a:endParaRPr>
            </a:p>
          </p:txBody>
        </p:sp>
      </p:grp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858000" y="4267200"/>
            <a:ext cx="1371600" cy="5222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nl-NL" altLang="cs-CZ" sz="2800">
                <a:latin typeface="Arial" charset="0"/>
                <a:cs typeface="Arial" charset="0"/>
              </a:rPr>
              <a:t>VGCC</a:t>
            </a:r>
            <a:endParaRPr kumimoji="0" lang="en-GB" altLang="cs-CZ" sz="2800">
              <a:latin typeface="Arial" charset="0"/>
              <a:cs typeface="Arial" charset="0"/>
            </a:endParaRPr>
          </a:p>
        </p:txBody>
      </p:sp>
      <p:sp>
        <p:nvSpPr>
          <p:cNvPr id="43026" name="AutoShape 20"/>
          <p:cNvSpPr>
            <a:spLocks noChangeArrowheads="1"/>
          </p:cNvSpPr>
          <p:nvPr/>
        </p:nvSpPr>
        <p:spPr bwMode="auto">
          <a:xfrm rot="-3908491">
            <a:off x="6629400" y="4724400"/>
            <a:ext cx="457200" cy="3048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7010400" y="6096000"/>
            <a:ext cx="1143000" cy="5222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nl-NL" altLang="cs-CZ" sz="2800">
                <a:latin typeface="Arial" charset="0"/>
                <a:cs typeface="Arial" charset="0"/>
              </a:rPr>
              <a:t>AChR</a:t>
            </a:r>
            <a:endParaRPr kumimoji="0" lang="en-GB" altLang="cs-CZ" sz="2800">
              <a:latin typeface="Arial" charset="0"/>
              <a:cs typeface="Arial" charset="0"/>
            </a:endParaRPr>
          </a:p>
        </p:txBody>
      </p:sp>
      <p:sp>
        <p:nvSpPr>
          <p:cNvPr id="43028" name="AutoShape 22"/>
          <p:cNvSpPr>
            <a:spLocks noChangeArrowheads="1"/>
          </p:cNvSpPr>
          <p:nvPr/>
        </p:nvSpPr>
        <p:spPr bwMode="auto">
          <a:xfrm>
            <a:off x="7467600" y="5715000"/>
            <a:ext cx="304800" cy="381000"/>
          </a:xfrm>
          <a:prstGeom prst="upArrow">
            <a:avLst>
              <a:gd name="adj1" fmla="val 50000"/>
              <a:gd name="adj2" fmla="val 31250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4800600" y="6096000"/>
            <a:ext cx="1295400" cy="5222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nl-NL" altLang="cs-CZ" sz="2800">
                <a:latin typeface="Arial" charset="0"/>
                <a:cs typeface="Arial" charset="0"/>
              </a:rPr>
              <a:t>MuSK</a:t>
            </a:r>
            <a:endParaRPr kumimoji="0" lang="en-GB" altLang="cs-CZ" sz="2800">
              <a:latin typeface="Arial" charset="0"/>
              <a:cs typeface="Arial" charset="0"/>
            </a:endParaRPr>
          </a:p>
        </p:txBody>
      </p:sp>
      <p:sp>
        <p:nvSpPr>
          <p:cNvPr id="43030" name="AutoShape 24"/>
          <p:cNvSpPr>
            <a:spLocks noChangeArrowheads="1"/>
          </p:cNvSpPr>
          <p:nvPr/>
        </p:nvSpPr>
        <p:spPr bwMode="auto">
          <a:xfrm>
            <a:off x="5029200" y="5562600"/>
            <a:ext cx="304800" cy="533400"/>
          </a:xfrm>
          <a:prstGeom prst="upArrow">
            <a:avLst>
              <a:gd name="adj1" fmla="val 50000"/>
              <a:gd name="adj2" fmla="val 43750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grpSp>
        <p:nvGrpSpPr>
          <p:cNvPr id="43031" name="Group 25"/>
          <p:cNvGrpSpPr>
            <a:grpSpLocks/>
          </p:cNvGrpSpPr>
          <p:nvPr/>
        </p:nvGrpSpPr>
        <p:grpSpPr bwMode="auto">
          <a:xfrm>
            <a:off x="5943600" y="4953000"/>
            <a:ext cx="242888" cy="358775"/>
            <a:chOff x="2327" y="2499"/>
            <a:chExt cx="153" cy="226"/>
          </a:xfrm>
        </p:grpSpPr>
        <p:sp>
          <p:nvSpPr>
            <p:cNvPr id="43038" name="Oval 26"/>
            <p:cNvSpPr>
              <a:spLocks noChangeArrowheads="1"/>
            </p:cNvSpPr>
            <p:nvPr/>
          </p:nvSpPr>
          <p:spPr bwMode="auto">
            <a:xfrm rot="5887419">
              <a:off x="2258" y="2568"/>
              <a:ext cx="208" cy="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43039" name="Oval 27"/>
            <p:cNvSpPr>
              <a:spLocks noChangeArrowheads="1"/>
            </p:cNvSpPr>
            <p:nvPr/>
          </p:nvSpPr>
          <p:spPr bwMode="auto">
            <a:xfrm rot="5887419">
              <a:off x="2340" y="2586"/>
              <a:ext cx="209" cy="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grpSp>
        <p:nvGrpSpPr>
          <p:cNvPr id="43032" name="Group 28"/>
          <p:cNvGrpSpPr>
            <a:grpSpLocks/>
          </p:cNvGrpSpPr>
          <p:nvPr/>
        </p:nvGrpSpPr>
        <p:grpSpPr bwMode="auto">
          <a:xfrm rot="-181905">
            <a:off x="6477000" y="5181600"/>
            <a:ext cx="242888" cy="358775"/>
            <a:chOff x="2327" y="2499"/>
            <a:chExt cx="153" cy="226"/>
          </a:xfrm>
        </p:grpSpPr>
        <p:sp>
          <p:nvSpPr>
            <p:cNvPr id="43036" name="Oval 29"/>
            <p:cNvSpPr>
              <a:spLocks noChangeArrowheads="1"/>
            </p:cNvSpPr>
            <p:nvPr/>
          </p:nvSpPr>
          <p:spPr bwMode="auto">
            <a:xfrm rot="5887419">
              <a:off x="2258" y="2568"/>
              <a:ext cx="208" cy="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43037" name="Oval 30"/>
            <p:cNvSpPr>
              <a:spLocks noChangeArrowheads="1"/>
            </p:cNvSpPr>
            <p:nvPr/>
          </p:nvSpPr>
          <p:spPr bwMode="auto">
            <a:xfrm rot="5887419">
              <a:off x="2340" y="2586"/>
              <a:ext cx="209" cy="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grpSp>
        <p:nvGrpSpPr>
          <p:cNvPr id="43033" name="Group 31"/>
          <p:cNvGrpSpPr>
            <a:grpSpLocks/>
          </p:cNvGrpSpPr>
          <p:nvPr/>
        </p:nvGrpSpPr>
        <p:grpSpPr bwMode="auto">
          <a:xfrm rot="-1682868">
            <a:off x="7010400" y="5029200"/>
            <a:ext cx="242888" cy="358775"/>
            <a:chOff x="2327" y="2499"/>
            <a:chExt cx="153" cy="226"/>
          </a:xfrm>
        </p:grpSpPr>
        <p:sp>
          <p:nvSpPr>
            <p:cNvPr id="43034" name="Oval 32"/>
            <p:cNvSpPr>
              <a:spLocks noChangeArrowheads="1"/>
            </p:cNvSpPr>
            <p:nvPr/>
          </p:nvSpPr>
          <p:spPr bwMode="auto">
            <a:xfrm rot="5887419">
              <a:off x="2258" y="2568"/>
              <a:ext cx="208" cy="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43035" name="Oval 33"/>
            <p:cNvSpPr>
              <a:spLocks noChangeArrowheads="1"/>
            </p:cNvSpPr>
            <p:nvPr/>
          </p:nvSpPr>
          <p:spPr bwMode="auto">
            <a:xfrm rot="5887419">
              <a:off x="2340" y="2586"/>
              <a:ext cx="209" cy="7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28917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487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Rectangle 4"/>
          <p:cNvSpPr/>
          <p:nvPr/>
        </p:nvSpPr>
        <p:spPr>
          <a:xfrm>
            <a:off x="228600" y="457200"/>
            <a:ext cx="8915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prstClr val="black"/>
                </a:solidFill>
              </a:rPr>
              <a:t>Epidemiology of Myasthenia Gravis</a:t>
            </a:r>
          </a:p>
        </p:txBody>
      </p:sp>
    </p:spTree>
    <p:extLst>
      <p:ext uri="{BB962C8B-B14F-4D97-AF65-F5344CB8AC3E}">
        <p14:creationId xmlns:p14="http://schemas.microsoft.com/office/powerpoint/2010/main" val="19600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cs-CZ" sz="2600" b="1" dirty="0" smtClean="0"/>
              <a:t>Muscle fatigue</a:t>
            </a:r>
            <a:r>
              <a:rPr lang="cs-CZ" altLang="cs-CZ" sz="2600" b="1" dirty="0" smtClean="0"/>
              <a:t>,</a:t>
            </a:r>
            <a:r>
              <a:rPr lang="en-US" altLang="cs-CZ" sz="2600" b="1" dirty="0" smtClean="0"/>
              <a:t> exercise intolerance</a:t>
            </a:r>
            <a:r>
              <a:rPr lang="cs-CZ" altLang="cs-CZ" sz="2600" b="1" dirty="0" smtClean="0"/>
              <a:t> in general</a:t>
            </a:r>
            <a:endParaRPr lang="en-US" altLang="cs-CZ" sz="2600" b="1" dirty="0" smtClean="0"/>
          </a:p>
          <a:p>
            <a:pPr>
              <a:lnSpc>
                <a:spcPct val="90000"/>
              </a:lnSpc>
            </a:pPr>
            <a:r>
              <a:rPr lang="en-US" altLang="cs-CZ" sz="2600" b="1" dirty="0" smtClean="0">
                <a:solidFill>
                  <a:srgbClr val="FF0000"/>
                </a:solidFill>
              </a:rPr>
              <a:t>Proximal and symmetric weakness</a:t>
            </a:r>
            <a:endParaRPr lang="en-US" altLang="cs-CZ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cs-CZ" sz="2200" b="1" dirty="0" smtClean="0">
                <a:solidFill>
                  <a:srgbClr val="FF0000"/>
                </a:solidFill>
              </a:rPr>
              <a:t>Waddling gait; difficulty of rising from sitting, climbing stairs; Gower’s sign</a:t>
            </a:r>
          </a:p>
          <a:p>
            <a:pPr lvl="1">
              <a:lnSpc>
                <a:spcPct val="90000"/>
              </a:lnSpc>
            </a:pPr>
            <a:r>
              <a:rPr lang="en-US" altLang="cs-CZ" sz="2200" b="1" dirty="0" smtClean="0">
                <a:solidFill>
                  <a:srgbClr val="FF0000"/>
                </a:solidFill>
              </a:rPr>
              <a:t>Hyperextension of the knee</a:t>
            </a:r>
          </a:p>
          <a:p>
            <a:pPr lvl="1">
              <a:lnSpc>
                <a:spcPct val="90000"/>
              </a:lnSpc>
            </a:pPr>
            <a:r>
              <a:rPr lang="en-US" altLang="cs-CZ" sz="2200" b="1" dirty="0" smtClean="0">
                <a:solidFill>
                  <a:srgbClr val="FF0000"/>
                </a:solidFill>
              </a:rPr>
              <a:t>Increased </a:t>
            </a:r>
            <a:r>
              <a:rPr lang="en-US" altLang="cs-CZ" sz="2200" b="1" dirty="0" err="1" smtClean="0">
                <a:solidFill>
                  <a:srgbClr val="FF0000"/>
                </a:solidFill>
              </a:rPr>
              <a:t>lordosis</a:t>
            </a:r>
            <a:r>
              <a:rPr lang="en-US" altLang="cs-CZ" sz="2200" b="1" dirty="0" smtClean="0">
                <a:solidFill>
                  <a:srgbClr val="FF0000"/>
                </a:solidFill>
              </a:rPr>
              <a:t> of the lumbar spine, scoliosis</a:t>
            </a:r>
          </a:p>
          <a:p>
            <a:pPr lvl="1">
              <a:lnSpc>
                <a:spcPct val="90000"/>
              </a:lnSpc>
            </a:pPr>
            <a:r>
              <a:rPr lang="en-US" altLang="cs-CZ" sz="2200" b="1" dirty="0" smtClean="0">
                <a:solidFill>
                  <a:srgbClr val="FF0000"/>
                </a:solidFill>
              </a:rPr>
              <a:t>Contractures, tight Achilles tendons</a:t>
            </a:r>
          </a:p>
          <a:p>
            <a:pPr>
              <a:lnSpc>
                <a:spcPct val="90000"/>
              </a:lnSpc>
            </a:pPr>
            <a:r>
              <a:rPr lang="en-US" altLang="cs-CZ" sz="2600" b="1" dirty="0" err="1" smtClean="0"/>
              <a:t>Myopathic</a:t>
            </a:r>
            <a:r>
              <a:rPr lang="en-US" altLang="cs-CZ" sz="2600" b="1" dirty="0" smtClean="0"/>
              <a:t> face</a:t>
            </a:r>
          </a:p>
          <a:p>
            <a:pPr>
              <a:lnSpc>
                <a:spcPct val="90000"/>
              </a:lnSpc>
            </a:pPr>
            <a:r>
              <a:rPr lang="en-US" altLang="cs-CZ" sz="2600" b="1" dirty="0" smtClean="0"/>
              <a:t>Muscle atrophy; </a:t>
            </a:r>
            <a:r>
              <a:rPr lang="en-US" altLang="cs-CZ" sz="2600" b="1" dirty="0" err="1" smtClean="0"/>
              <a:t>pseudohypertrophy</a:t>
            </a:r>
            <a:r>
              <a:rPr lang="cs-CZ" altLang="cs-CZ" sz="2600" b="1" dirty="0" smtClean="0"/>
              <a:t> of calf</a:t>
            </a:r>
            <a:endParaRPr lang="en-US" altLang="cs-CZ" sz="2600" b="1" dirty="0" smtClean="0"/>
          </a:p>
          <a:p>
            <a:pPr>
              <a:lnSpc>
                <a:spcPct val="90000"/>
              </a:lnSpc>
            </a:pPr>
            <a:r>
              <a:rPr lang="en-US" altLang="cs-CZ" sz="2600" b="1" dirty="0" err="1" smtClean="0"/>
              <a:t>Myotonia</a:t>
            </a:r>
            <a:endParaRPr lang="en-US" altLang="cs-CZ" sz="2600" b="1" dirty="0" smtClean="0"/>
          </a:p>
          <a:p>
            <a:pPr>
              <a:lnSpc>
                <a:spcPct val="90000"/>
              </a:lnSpc>
            </a:pPr>
            <a:r>
              <a:rPr lang="en-US" altLang="cs-CZ" sz="2600" b="1" dirty="0" smtClean="0"/>
              <a:t>Tendon reflexes are normal or de</a:t>
            </a:r>
            <a:r>
              <a:rPr lang="cs-CZ" altLang="cs-CZ" sz="2600" b="1" dirty="0" smtClean="0"/>
              <a:t>creased</a:t>
            </a:r>
            <a:endParaRPr lang="en-US" altLang="cs-CZ" sz="2600" b="1" dirty="0" smtClean="0"/>
          </a:p>
          <a:p>
            <a:pPr lvl="1">
              <a:lnSpc>
                <a:spcPct val="90000"/>
              </a:lnSpc>
            </a:pPr>
            <a:endParaRPr lang="en-US" altLang="cs-CZ" b="1" dirty="0" smtClean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Symptoms of muscle disease</a:t>
            </a:r>
          </a:p>
        </p:txBody>
      </p:sp>
    </p:spTree>
    <p:extLst>
      <p:ext uri="{BB962C8B-B14F-4D97-AF65-F5344CB8AC3E}">
        <p14:creationId xmlns:p14="http://schemas.microsoft.com/office/powerpoint/2010/main" val="23534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Incidence 1 : 20 000 in USA</a:t>
            </a:r>
          </a:p>
          <a:p>
            <a:pPr>
              <a:lnSpc>
                <a:spcPct val="90000"/>
              </a:lnSpc>
            </a:pP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smtClean="0"/>
              <a:t>Women slightly higher incidence  3 : 2</a:t>
            </a:r>
          </a:p>
          <a:p>
            <a:pPr>
              <a:lnSpc>
                <a:spcPct val="90000"/>
              </a:lnSpc>
            </a:pPr>
            <a:r>
              <a:rPr lang="cs-CZ" altLang="cs-CZ" smtClean="0">
                <a:solidFill>
                  <a:srgbClr val="0000FF"/>
                </a:solidFill>
              </a:rPr>
              <a:t>Majority of the MG are young women in the third decade and middle aged men in 5th and 6th decade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Children account for 11% of all patients with MG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Epidemiology</a:t>
            </a:r>
          </a:p>
        </p:txBody>
      </p:sp>
    </p:spTree>
    <p:extLst>
      <p:ext uri="{BB962C8B-B14F-4D97-AF65-F5344CB8AC3E}">
        <p14:creationId xmlns:p14="http://schemas.microsoft.com/office/powerpoint/2010/main" val="240882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>
                <a:solidFill>
                  <a:srgbClr val="FF0000"/>
                </a:solidFill>
              </a:rPr>
              <a:t>fatigue</a:t>
            </a:r>
            <a:r>
              <a:rPr lang="en-US" dirty="0" smtClean="0"/>
              <a:t>, it </a:t>
            </a:r>
            <a:r>
              <a:rPr lang="en-US" dirty="0"/>
              <a:t>is not usually the major or presenting complaint.</a:t>
            </a:r>
          </a:p>
          <a:p>
            <a:pPr algn="l" rtl="0"/>
            <a:r>
              <a:rPr lang="en-US" dirty="0" err="1"/>
              <a:t>Ptosis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diplopia</a:t>
            </a:r>
            <a:endParaRPr lang="en-US" dirty="0" smtClean="0"/>
          </a:p>
          <a:p>
            <a:pPr algn="l" rtl="0"/>
            <a:r>
              <a:rPr lang="en-US" dirty="0"/>
              <a:t>Difficulty chewing, </a:t>
            </a:r>
            <a:r>
              <a:rPr lang="en-US" dirty="0" smtClean="0"/>
              <a:t>swallowing, or talking</a:t>
            </a:r>
          </a:p>
          <a:p>
            <a:pPr algn="l" rtl="0"/>
            <a:r>
              <a:rPr lang="en-US" dirty="0"/>
              <a:t>limb </a:t>
            </a:r>
            <a:r>
              <a:rPr lang="en-US" dirty="0" smtClean="0"/>
              <a:t>weakness</a:t>
            </a:r>
          </a:p>
          <a:p>
            <a:pPr algn="l" rtl="0">
              <a:buNone/>
            </a:pPr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Presentation of Myasthenia Gravis</a:t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784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err="1"/>
              <a:t>Myasthenic</a:t>
            </a:r>
            <a:r>
              <a:rPr lang="en-US" dirty="0"/>
              <a:t> weakness typically fluctuate s during the </a:t>
            </a:r>
            <a:r>
              <a:rPr lang="en-US" dirty="0" smtClean="0"/>
              <a:t>day, </a:t>
            </a:r>
            <a:r>
              <a:rPr lang="en-US" dirty="0" err="1" smtClean="0"/>
              <a:t>usuall</a:t>
            </a:r>
            <a:r>
              <a:rPr lang="en-US" dirty="0" smtClean="0"/>
              <a:t> </a:t>
            </a:r>
            <a:r>
              <a:rPr lang="en-US" dirty="0"/>
              <a:t>y being least in the morning and worse as the day progresses,</a:t>
            </a:r>
          </a:p>
          <a:p>
            <a:pPr algn="l" rtl="0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263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course</a:t>
            </a:r>
            <a:r>
              <a:rPr lang="en-US" dirty="0"/>
              <a:t> of </a:t>
            </a:r>
            <a:r>
              <a:rPr lang="en-US" dirty="0" smtClean="0"/>
              <a:t>disease </a:t>
            </a:r>
            <a:r>
              <a:rPr lang="en-US" dirty="0"/>
              <a:t>is variable but usually </a:t>
            </a:r>
            <a:r>
              <a:rPr lang="en-US" dirty="0" err="1">
                <a:solidFill>
                  <a:srgbClr val="FF0000"/>
                </a:solidFill>
              </a:rPr>
              <a:t>progre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ssive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In </a:t>
            </a:r>
            <a:r>
              <a:rPr lang="en-US" dirty="0"/>
              <a:t>our experience, </a:t>
            </a:r>
            <a:r>
              <a:rPr lang="en-US" dirty="0" smtClean="0"/>
              <a:t>weakness remains </a:t>
            </a:r>
            <a:r>
              <a:rPr lang="en-US" dirty="0"/>
              <a:t>restricted to the </a:t>
            </a:r>
            <a:r>
              <a:rPr lang="en-US" dirty="0" smtClean="0"/>
              <a:t>ocular muscles </a:t>
            </a:r>
            <a:r>
              <a:rPr lang="en-US" dirty="0"/>
              <a:t>in </a:t>
            </a:r>
            <a:r>
              <a:rPr lang="en-US" dirty="0" smtClean="0"/>
              <a:t>approximately </a:t>
            </a:r>
            <a:r>
              <a:rPr lang="en-US" dirty="0">
                <a:solidFill>
                  <a:srgbClr val="FF0000"/>
                </a:solidFill>
              </a:rPr>
              <a:t>10%</a:t>
            </a:r>
            <a:r>
              <a:rPr lang="en-US" dirty="0"/>
              <a:t> of case s </a:t>
            </a:r>
            <a:r>
              <a:rPr lang="en-US" i="1" dirty="0"/>
              <a:t>(ocular myasthenia </a:t>
            </a:r>
            <a:r>
              <a:rPr lang="en-US" i="1" dirty="0" smtClean="0"/>
              <a:t>), </a:t>
            </a:r>
            <a:r>
              <a:rPr lang="en-US" dirty="0" smtClean="0"/>
              <a:t>although </a:t>
            </a:r>
            <a:r>
              <a:rPr lang="en-US" dirty="0"/>
              <a:t>others have reported lack of spread in more than </a:t>
            </a:r>
            <a:r>
              <a:rPr lang="en-US" dirty="0">
                <a:solidFill>
                  <a:srgbClr val="FF0000"/>
                </a:solidFill>
              </a:rPr>
              <a:t>40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r>
              <a:rPr lang="en-US" dirty="0" smtClean="0"/>
              <a:t>. </a:t>
            </a:r>
          </a:p>
          <a:p>
            <a:pPr algn="l" rtl="0"/>
            <a:r>
              <a:rPr lang="en-US" dirty="0" smtClean="0"/>
              <a:t>In </a:t>
            </a:r>
            <a:r>
              <a:rPr lang="en-US" dirty="0"/>
              <a:t>the rest, </a:t>
            </a:r>
            <a:r>
              <a:rPr lang="en-US" dirty="0" err="1"/>
              <a:t>weakne</a:t>
            </a:r>
            <a:r>
              <a:rPr lang="en-US" dirty="0"/>
              <a:t> </a:t>
            </a:r>
            <a:r>
              <a:rPr lang="en-US" dirty="0" err="1"/>
              <a:t>ss</a:t>
            </a:r>
            <a:r>
              <a:rPr lang="en-US" dirty="0"/>
              <a:t> progresses during the first </a:t>
            </a:r>
            <a:r>
              <a:rPr lang="en-US" dirty="0">
                <a:solidFill>
                  <a:srgbClr val="FF0000"/>
                </a:solidFill>
              </a:rPr>
              <a:t>2 years</a:t>
            </a:r>
            <a:r>
              <a:rPr lang="en-US" dirty="0"/>
              <a:t> and </a:t>
            </a:r>
            <a:r>
              <a:rPr lang="en-US" dirty="0" smtClean="0"/>
              <a:t>ultimately involves </a:t>
            </a:r>
            <a:r>
              <a:rPr lang="en-US" dirty="0" err="1"/>
              <a:t>oropharyngeal</a:t>
            </a:r>
            <a:r>
              <a:rPr lang="en-US" dirty="0"/>
              <a:t> and limb muscles </a:t>
            </a:r>
            <a:r>
              <a:rPr lang="en-US" i="1" dirty="0"/>
              <a:t>(</a:t>
            </a:r>
            <a:r>
              <a:rPr lang="en-US" i="1" dirty="0" smtClean="0"/>
              <a:t>generalized </a:t>
            </a:r>
            <a:r>
              <a:rPr lang="en-US" i="1" dirty="0" err="1" smtClean="0"/>
              <a:t>myasth</a:t>
            </a:r>
            <a:r>
              <a:rPr lang="en-US" i="1" dirty="0" smtClean="0"/>
              <a:t> </a:t>
            </a:r>
            <a:r>
              <a:rPr lang="en-US" i="1" dirty="0" err="1"/>
              <a:t>enia</a:t>
            </a:r>
            <a:r>
              <a:rPr lang="en-US" i="1" dirty="0"/>
              <a:t>) . Maximum weakness occurs during the first </a:t>
            </a:r>
            <a:r>
              <a:rPr lang="en-US" i="1" dirty="0" smtClean="0"/>
              <a:t>year </a:t>
            </a:r>
            <a:r>
              <a:rPr lang="en-US" dirty="0" smtClean="0"/>
              <a:t>in </a:t>
            </a:r>
            <a:r>
              <a:rPr lang="en-US" dirty="0"/>
              <a:t>two thirds of patients .</a:t>
            </a:r>
          </a:p>
          <a:p>
            <a:pPr algn="l" rtl="0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55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Symptoms typically </a:t>
            </a:r>
            <a:r>
              <a:rPr lang="en-US" dirty="0" smtClean="0">
                <a:solidFill>
                  <a:srgbClr val="FF0000"/>
                </a:solidFill>
              </a:rPr>
              <a:t>fluctuate</a:t>
            </a:r>
            <a:r>
              <a:rPr lang="en-US" dirty="0" smtClean="0"/>
              <a:t> over a relatively short period and then become more severe </a:t>
            </a:r>
            <a:r>
              <a:rPr lang="en-US" i="1" dirty="0" smtClean="0"/>
              <a:t>(</a:t>
            </a:r>
            <a:r>
              <a:rPr lang="en-US" i="1" dirty="0" smtClean="0">
                <a:solidFill>
                  <a:srgbClr val="FF0000"/>
                </a:solidFill>
              </a:rPr>
              <a:t>active stage</a:t>
            </a:r>
            <a:r>
              <a:rPr lang="en-US" i="1" dirty="0" smtClean="0"/>
              <a:t>) .</a:t>
            </a:r>
          </a:p>
          <a:p>
            <a:pPr algn="l" rtl="0"/>
            <a:r>
              <a:rPr lang="en-US" i="1" dirty="0" smtClean="0"/>
              <a:t> Left untreated, an </a:t>
            </a:r>
            <a:r>
              <a:rPr lang="en-US" i="1" dirty="0" smtClean="0">
                <a:solidFill>
                  <a:srgbClr val="FF0000"/>
                </a:solidFill>
              </a:rPr>
              <a:t>inactive </a:t>
            </a:r>
            <a:r>
              <a:rPr lang="en-US" dirty="0" smtClean="0">
                <a:solidFill>
                  <a:srgbClr val="FF0000"/>
                </a:solidFill>
              </a:rPr>
              <a:t>stage </a:t>
            </a:r>
            <a:r>
              <a:rPr lang="en-US" dirty="0" smtClean="0"/>
              <a:t>follows the active stage, in which fluctuations in strength still occur but are attributable to fatigue, </a:t>
            </a:r>
            <a:r>
              <a:rPr lang="en-US" dirty="0" err="1" smtClean="0"/>
              <a:t>intercurrent</a:t>
            </a:r>
            <a:r>
              <a:rPr lang="en-US" dirty="0" smtClean="0"/>
              <a:t> illness, or other identifiable factors.</a:t>
            </a:r>
          </a:p>
          <a:p>
            <a:pPr algn="l" rtl="0"/>
            <a:r>
              <a:rPr lang="en-US" dirty="0" smtClean="0"/>
              <a:t> After </a:t>
            </a:r>
            <a:r>
              <a:rPr lang="en-US" dirty="0" smtClean="0">
                <a:solidFill>
                  <a:srgbClr val="FF0000"/>
                </a:solidFill>
              </a:rPr>
              <a:t>15 to 20 years</a:t>
            </a:r>
            <a:r>
              <a:rPr lang="en-US" dirty="0" smtClean="0"/>
              <a:t>, untreated weakness becomes fixed, and the most severely involved muscles are frequently </a:t>
            </a:r>
            <a:r>
              <a:rPr lang="en-US" dirty="0" smtClean="0">
                <a:solidFill>
                  <a:srgbClr val="0070C0"/>
                </a:solidFill>
              </a:rPr>
              <a:t>atrophic</a:t>
            </a:r>
            <a:r>
              <a:rPr lang="en-US" dirty="0" smtClean="0"/>
              <a:t> </a:t>
            </a:r>
            <a:r>
              <a:rPr lang="en-US" i="1" dirty="0" smtClean="0"/>
              <a:t>(</a:t>
            </a:r>
            <a:r>
              <a:rPr lang="en-US" i="1" dirty="0" smtClean="0">
                <a:solidFill>
                  <a:srgbClr val="FF0000"/>
                </a:solidFill>
              </a:rPr>
              <a:t>burnt-alit stage</a:t>
            </a:r>
            <a:r>
              <a:rPr lang="en-US" i="1" dirty="0" smtClean="0"/>
              <a:t>).</a:t>
            </a:r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113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Factors that worsen</a:t>
            </a:r>
            <a:br>
              <a:rPr lang="en-US" dirty="0" smtClean="0"/>
            </a:br>
            <a:r>
              <a:rPr lang="en-US" dirty="0" err="1" smtClean="0"/>
              <a:t>myasthenic</a:t>
            </a:r>
            <a:r>
              <a:rPr lang="en-US" dirty="0" smtClean="0"/>
              <a:t> symptoms</a:t>
            </a:r>
          </a:p>
        </p:txBody>
      </p:sp>
    </p:spTree>
    <p:extLst>
      <p:ext uri="{BB962C8B-B14F-4D97-AF65-F5344CB8AC3E}">
        <p14:creationId xmlns:p14="http://schemas.microsoft.com/office/powerpoint/2010/main" val="42441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i="1" dirty="0" smtClean="0"/>
              <a:t>Ocular Muscles</a:t>
            </a:r>
          </a:p>
          <a:p>
            <a:pPr algn="l" rtl="0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Findings in Myasthenia Gravis</a:t>
            </a:r>
            <a:br>
              <a:rPr lang="en-US" dirty="0" smtClean="0"/>
            </a:br>
            <a:endParaRPr lang="fa-I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895600"/>
            <a:ext cx="6477000" cy="338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20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Weakness usually involves one or more ocular muscles without overt </a:t>
            </a:r>
            <a:r>
              <a:rPr lang="en-US" dirty="0" err="1" smtClean="0"/>
              <a:t>pupillary</a:t>
            </a:r>
            <a:r>
              <a:rPr lang="en-US" dirty="0" smtClean="0"/>
              <a:t> abnormality.</a:t>
            </a:r>
          </a:p>
          <a:p>
            <a:pPr algn="l" rtl="0"/>
            <a:r>
              <a:rPr lang="en-US" dirty="0" smtClean="0"/>
              <a:t>Weakness is typically variable, </a:t>
            </a:r>
            <a:r>
              <a:rPr lang="en-US" dirty="0" err="1" smtClean="0"/>
              <a:t>fluctuat</a:t>
            </a:r>
            <a:r>
              <a:rPr lang="en-US" dirty="0" smtClean="0"/>
              <a:t> </a:t>
            </a:r>
            <a:r>
              <a:rPr lang="en-US" dirty="0" err="1" smtClean="0"/>
              <a:t>ing</a:t>
            </a:r>
            <a:r>
              <a:rPr lang="en-US" dirty="0" smtClean="0"/>
              <a:t>, and fatigable .</a:t>
            </a:r>
          </a:p>
          <a:p>
            <a:pPr algn="l" rtl="0"/>
            <a:r>
              <a:rPr lang="en-US" dirty="0" err="1" smtClean="0"/>
              <a:t>Ptosis</a:t>
            </a:r>
            <a:r>
              <a:rPr lang="en-US" dirty="0" smtClean="0"/>
              <a:t> that shifts from one eye to the other is virtually </a:t>
            </a:r>
            <a:r>
              <a:rPr lang="en-US" dirty="0" err="1" smtClean="0"/>
              <a:t>pathognomonic</a:t>
            </a:r>
            <a:r>
              <a:rPr lang="en-US" dirty="0" smtClean="0"/>
              <a:t> of MG.</a:t>
            </a:r>
          </a:p>
          <a:p>
            <a:pPr algn="l" rtl="0"/>
            <a:r>
              <a:rPr lang="en-US" dirty="0" smtClean="0"/>
              <a:t>Pseudo-</a:t>
            </a:r>
            <a:r>
              <a:rPr lang="en-US" dirty="0" err="1" smtClean="0"/>
              <a:t>internuclear</a:t>
            </a:r>
            <a:r>
              <a:rPr lang="en-US" dirty="0" smtClean="0"/>
              <a:t> </a:t>
            </a:r>
            <a:r>
              <a:rPr lang="en-US" dirty="0" err="1" smtClean="0"/>
              <a:t>ophthalmoplegia</a:t>
            </a:r>
            <a:r>
              <a:rPr lang="en-US" dirty="0" smtClean="0"/>
              <a:t>-limited adduction , with </a:t>
            </a:r>
            <a:r>
              <a:rPr lang="en-US" dirty="0" err="1" smtClean="0"/>
              <a:t>nystagmoid</a:t>
            </a:r>
            <a:r>
              <a:rPr lang="en-US" dirty="0" smtClean="0"/>
              <a:t> jerks in abducting eye.</a:t>
            </a:r>
          </a:p>
          <a:p>
            <a:pPr algn="l" rtl="0"/>
            <a:r>
              <a:rPr lang="en-US" dirty="0" smtClean="0"/>
              <a:t>In asymmetric </a:t>
            </a:r>
            <a:r>
              <a:rPr lang="en-US" dirty="0" err="1" smtClean="0"/>
              <a:t>ptosis</a:t>
            </a:r>
            <a:r>
              <a:rPr lang="en-US" dirty="0" smtClean="0"/>
              <a:t> , covering the eye that has lid </a:t>
            </a:r>
            <a:r>
              <a:rPr lang="en-US" dirty="0" err="1" smtClean="0"/>
              <a:t>ptosis</a:t>
            </a:r>
            <a:r>
              <a:rPr lang="en-US" dirty="0" smtClean="0"/>
              <a:t> may relieve contraction of the opposite </a:t>
            </a:r>
            <a:r>
              <a:rPr lang="en-US" dirty="0" err="1" smtClean="0"/>
              <a:t>frontalis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Passively lifting a </a:t>
            </a:r>
            <a:r>
              <a:rPr lang="en-US" dirty="0" err="1" smtClean="0"/>
              <a:t>ptotic</a:t>
            </a:r>
            <a:r>
              <a:rPr lang="en-US" dirty="0" smtClean="0"/>
              <a:t> lid may cause the opposite lid to fall</a:t>
            </a:r>
          </a:p>
          <a:p>
            <a:pPr algn="l" rtl="0"/>
            <a:r>
              <a:rPr lang="en-US" dirty="0" err="1" smtClean="0"/>
              <a:t>Edrophonium</a:t>
            </a:r>
            <a:r>
              <a:rPr lang="en-US" dirty="0" smtClean="0"/>
              <a:t> may improve only some of several weak ocular muscles; others may actually become weaker.</a:t>
            </a:r>
          </a:p>
          <a:p>
            <a:pPr algn="l" rtl="0"/>
            <a:r>
              <a:rPr lang="en-US" dirty="0" smtClean="0"/>
              <a:t>Cold applied to the eye may improve lid </a:t>
            </a:r>
            <a:r>
              <a:rPr lang="en-US" dirty="0" err="1" smtClean="0"/>
              <a:t>ptosis</a:t>
            </a:r>
            <a:r>
              <a:rPr lang="en-US" dirty="0" smtClean="0"/>
              <a:t>.</a:t>
            </a:r>
          </a:p>
          <a:p>
            <a:pPr algn="l" rtl="0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TABLE 82-1</a:t>
            </a:r>
            <a:br>
              <a:rPr lang="en-US" dirty="0" smtClean="0"/>
            </a:br>
            <a:r>
              <a:rPr lang="en-US" dirty="0" smtClean="0"/>
              <a:t>Ocular Findings in Myasthenia Gravis</a:t>
            </a:r>
            <a:br>
              <a:rPr lang="en-US" dirty="0" smtClean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928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95650" y="3086100"/>
          <a:ext cx="2552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Packager Shell Object" showAsIcon="1" r:id="rId3" imgW="2553120" imgH="685800" progId="Package">
                  <p:embed/>
                </p:oleObj>
              </mc:Choice>
              <mc:Fallback>
                <p:oleObj name="Packager Shell Object" showAsIcon="1" r:id="rId3" imgW="2553120" imgH="6858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3086100"/>
                        <a:ext cx="25527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27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321050" y="3086100"/>
          <a:ext cx="2501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Packager Shell Object" showAsIcon="1" r:id="rId3" imgW="2502360" imgH="685800" progId="Package">
                  <p:embed/>
                </p:oleObj>
              </mc:Choice>
              <mc:Fallback>
                <p:oleObj name="Packager Shell Object" showAsIcon="1" r:id="rId3" imgW="2502360" imgH="6858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050" y="3086100"/>
                        <a:ext cx="25019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8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051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sz="2800" dirty="0" err="1" smtClean="0">
                <a:solidFill>
                  <a:srgbClr val="FF0000"/>
                </a:solidFill>
              </a:rPr>
              <a:t>Creatinine</a:t>
            </a:r>
            <a:r>
              <a:rPr lang="en-US" altLang="cs-CZ" sz="2800" dirty="0" smtClean="0">
                <a:solidFill>
                  <a:srgbClr val="FF0000"/>
                </a:solidFill>
              </a:rPr>
              <a:t> kinase levels increased in many myopathies (sign of muscle fiber necrosis)</a:t>
            </a:r>
          </a:p>
          <a:p>
            <a:r>
              <a:rPr lang="en-US" altLang="cs-CZ" sz="2800" dirty="0" smtClean="0"/>
              <a:t>ENG / EMG: differentiation between neurogenic and myogenic weakness</a:t>
            </a:r>
          </a:p>
          <a:p>
            <a:r>
              <a:rPr lang="en-US" altLang="cs-CZ" sz="2800" dirty="0" smtClean="0"/>
              <a:t>Muscle biopsy: signs of muscle fiber abnormality, inflammation, </a:t>
            </a:r>
            <a:r>
              <a:rPr lang="en-US" altLang="cs-CZ" sz="2800" dirty="0" err="1" smtClean="0"/>
              <a:t>immunostaining</a:t>
            </a:r>
            <a:r>
              <a:rPr lang="en-US" altLang="cs-CZ" sz="2800" dirty="0" smtClean="0"/>
              <a:t> of muscle constituents</a:t>
            </a:r>
          </a:p>
          <a:p>
            <a:r>
              <a:rPr lang="en-US" altLang="cs-CZ" sz="2800" dirty="0" smtClean="0"/>
              <a:t>Genetic testing</a:t>
            </a:r>
            <a:endParaRPr lang="en-US" altLang="cs-CZ" dirty="0" smtClean="0"/>
          </a:p>
        </p:txBody>
      </p:sp>
      <p:sp>
        <p:nvSpPr>
          <p:cNvPr id="614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Diagnosis of muscle diseases</a:t>
            </a:r>
          </a:p>
        </p:txBody>
      </p:sp>
    </p:spTree>
    <p:extLst>
      <p:ext uri="{BB962C8B-B14F-4D97-AF65-F5344CB8AC3E}">
        <p14:creationId xmlns:p14="http://schemas.microsoft.com/office/powerpoint/2010/main" val="35107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i="1" dirty="0" err="1" smtClean="0"/>
              <a:t>Oropharyngeal</a:t>
            </a:r>
            <a:r>
              <a:rPr lang="en-US" i="1" dirty="0" smtClean="0"/>
              <a:t> Muscles</a:t>
            </a:r>
          </a:p>
          <a:p>
            <a:pPr algn="l" rtl="0"/>
            <a:r>
              <a:rPr lang="en-US" i="1" dirty="0" smtClean="0"/>
              <a:t>Limb Muscles:  </a:t>
            </a:r>
            <a:r>
              <a:rPr lang="en-US" dirty="0" smtClean="0">
                <a:solidFill>
                  <a:srgbClr val="0070C0"/>
                </a:solidFill>
              </a:rPr>
              <a:t>Neck flexors </a:t>
            </a:r>
            <a:r>
              <a:rPr lang="en-US" dirty="0" smtClean="0"/>
              <a:t>are usually weaker than neck extensors, and the </a:t>
            </a:r>
            <a:r>
              <a:rPr lang="en-US" dirty="0" smtClean="0">
                <a:solidFill>
                  <a:srgbClr val="0070C0"/>
                </a:solidFill>
              </a:rPr>
              <a:t>deltoids, triceps, and extensors of the wrist and fingers and ankle </a:t>
            </a:r>
            <a:r>
              <a:rPr lang="en-US" dirty="0" err="1" smtClean="0">
                <a:solidFill>
                  <a:srgbClr val="0070C0"/>
                </a:solidFill>
              </a:rPr>
              <a:t>dorsi</a:t>
            </a:r>
            <a:r>
              <a:rPr lang="en-US" dirty="0" smtClean="0">
                <a:solidFill>
                  <a:srgbClr val="0070C0"/>
                </a:solidFill>
              </a:rPr>
              <a:t> flexors </a:t>
            </a:r>
            <a:r>
              <a:rPr lang="en-US" dirty="0" smtClean="0"/>
              <a:t>are frequently weaker than other limb muscles .</a:t>
            </a:r>
          </a:p>
          <a:p>
            <a:pPr algn="l" rtl="0"/>
            <a:endParaRPr lang="en-US" i="1" dirty="0" smtClean="0"/>
          </a:p>
          <a:p>
            <a:pPr algn="l" rtl="0"/>
            <a:endParaRPr lang="en-US" i="1" dirty="0" smtClean="0"/>
          </a:p>
          <a:p>
            <a:pPr algn="l" rtl="0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Ph/ex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80393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Wingdings" pitchFamily="2" charset="2"/>
              <a:buChar char="q"/>
            </a:pPr>
            <a:r>
              <a:rPr lang="en-US" dirty="0" smtClean="0"/>
              <a:t>Inheritance of Myasthenia Gravis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Font typeface="Wingdings" pitchFamily="2" charset="2"/>
              <a:buChar char="q"/>
            </a:pPr>
            <a:r>
              <a:rPr lang="en-US" dirty="0" err="1" smtClean="0"/>
              <a:t>Immunopathology</a:t>
            </a:r>
            <a:r>
              <a:rPr lang="en-US" dirty="0" smtClean="0"/>
              <a:t> of Myasthenia Gravis</a:t>
            </a:r>
            <a:br>
              <a:rPr lang="en-US" dirty="0" smtClean="0"/>
            </a:br>
            <a:endParaRPr lang="en-US" dirty="0" smtClean="0"/>
          </a:p>
          <a:p>
            <a:pPr algn="l" rtl="0">
              <a:buFont typeface="Wingdings" pitchFamily="2" charset="2"/>
              <a:buChar char="q"/>
            </a:pPr>
            <a:r>
              <a:rPr lang="en-US" dirty="0" smtClean="0"/>
              <a:t>The Thymus in Myasthenia Gravis</a:t>
            </a:r>
          </a:p>
          <a:p>
            <a:pPr algn="l" rtl="0">
              <a:buFont typeface="Wingdings" pitchFamily="2" charset="2"/>
              <a:buChar char="q"/>
            </a:pPr>
            <a:endParaRPr lang="fa-IR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257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/>
          <a:lstStyle/>
          <a:p>
            <a:pPr algn="l" rtl="0"/>
            <a:r>
              <a:rPr lang="en-US" i="1" dirty="0" err="1" smtClean="0"/>
              <a:t>Edrophonium</a:t>
            </a:r>
            <a:r>
              <a:rPr lang="en-US" i="1" dirty="0" smtClean="0"/>
              <a:t> Chloride Test</a:t>
            </a:r>
          </a:p>
          <a:p>
            <a:pPr algn="l" rtl="0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Diagnostic Procedures in Myasthenia Gravis</a:t>
            </a:r>
            <a:br>
              <a:rPr lang="en-US" dirty="0" smtClean="0"/>
            </a:br>
            <a:endParaRPr lang="fa-I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5867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53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043113" y="3086100"/>
          <a:ext cx="50561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Packager Shell Object" showAsIcon="1" r:id="rId3" imgW="5055840" imgH="685800" progId="Package">
                  <p:embed/>
                </p:oleObj>
              </mc:Choice>
              <mc:Fallback>
                <p:oleObj name="Packager Shell Object" showAsIcon="1" r:id="rId3" imgW="5055840" imgH="6858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3113" y="3086100"/>
                        <a:ext cx="50561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18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009900" y="3086100"/>
          <a:ext cx="3124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Packager Shell Object" showAsIcon="1" r:id="rId3" imgW="3124800" imgH="685800" progId="Package">
                  <p:embed/>
                </p:oleObj>
              </mc:Choice>
              <mc:Fallback>
                <p:oleObj name="Packager Shell Object" showAsIcon="1" r:id="rId3" imgW="3124800" imgH="6858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900" y="3086100"/>
                        <a:ext cx="31242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78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i="1" dirty="0" smtClean="0"/>
              <a:t>Auto-Antibodies in Myasthenia Gravis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i="1" dirty="0" err="1" smtClean="0"/>
              <a:t>Antistriational</a:t>
            </a:r>
            <a:r>
              <a:rPr lang="en-US" i="1" dirty="0" smtClean="0"/>
              <a:t> Muscle Antibodies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i="1" dirty="0" smtClean="0"/>
              <a:t>Acetylcholine Receptor Antibodies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i="1" dirty="0" smtClean="0"/>
              <a:t>Anti-</a:t>
            </a:r>
            <a:r>
              <a:rPr lang="en-US" i="1" dirty="0" err="1" smtClean="0"/>
              <a:t>MuSK</a:t>
            </a:r>
            <a:r>
              <a:rPr lang="en-US" i="1" dirty="0" smtClean="0"/>
              <a:t> Antibodies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i="1" dirty="0" smtClean="0"/>
              <a:t>Other </a:t>
            </a:r>
            <a:r>
              <a:rPr lang="en-US" i="1" dirty="0" err="1" smtClean="0"/>
              <a:t>Autoantibodies</a:t>
            </a:r>
            <a:endParaRPr lang="en-US" i="1" dirty="0" smtClean="0"/>
          </a:p>
          <a:p>
            <a:pPr marL="514350" indent="-514350" algn="l" rtl="0"/>
            <a:r>
              <a:rPr lang="en-US" i="1" dirty="0" err="1" smtClean="0"/>
              <a:t>Electrodiagnostic</a:t>
            </a:r>
            <a:r>
              <a:rPr lang="en-US" i="1" dirty="0" smtClean="0"/>
              <a:t> </a:t>
            </a:r>
            <a:r>
              <a:rPr lang="en-US" b="1" i="1" dirty="0" smtClean="0"/>
              <a:t>Testing in Myasthenia Gravis</a:t>
            </a:r>
          </a:p>
          <a:p>
            <a:pPr marL="514350" indent="-514350" algn="l" rtl="0"/>
            <a:r>
              <a:rPr lang="en-US" b="1" i="1" dirty="0" smtClean="0"/>
              <a:t>Ocular Cooling</a:t>
            </a:r>
          </a:p>
          <a:p>
            <a:pPr marL="514350" indent="-514350" algn="l" rtl="0"/>
            <a:r>
              <a:rPr lang="en-US" b="1" i="1" dirty="0" smtClean="0">
                <a:solidFill>
                  <a:srgbClr val="FF0000"/>
                </a:solidFill>
              </a:rPr>
              <a:t>Other Diagnostic Procedures in Myasthenia Gravis: </a:t>
            </a:r>
            <a:r>
              <a:rPr lang="en-US" dirty="0" smtClean="0"/>
              <a:t>chest imaging study, tuberculosis skin test</a:t>
            </a:r>
          </a:p>
          <a:p>
            <a:pPr marL="514350" indent="-514350" algn="l" rtl="0">
              <a:buNone/>
            </a:pPr>
            <a:endParaRPr lang="en-US" dirty="0" smtClean="0"/>
          </a:p>
          <a:p>
            <a:pPr marL="514350" indent="-514350" algn="l" rtl="0"/>
            <a:endParaRPr lang="en-US" b="1" i="1" dirty="0" smtClean="0">
              <a:solidFill>
                <a:srgbClr val="FF0000"/>
              </a:solidFill>
            </a:endParaRPr>
          </a:p>
          <a:p>
            <a:pPr marL="514350" indent="-514350" algn="l" rtl="0"/>
            <a:endParaRPr lang="en-US" b="1" i="1" dirty="0" smtClean="0"/>
          </a:p>
          <a:p>
            <a:pPr marL="514350" indent="-514350" algn="l" rtl="0">
              <a:buNone/>
            </a:pPr>
            <a:endParaRPr lang="en-US" i="1" dirty="0" smtClean="0"/>
          </a:p>
          <a:p>
            <a:pPr marL="571500" indent="-571500" algn="l" rtl="0">
              <a:buFont typeface="+mj-lt"/>
              <a:buAutoNum type="romanUcPeriod"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Diagnostic Procedures in Myasthenia Gravis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6727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391400" cy="685800"/>
          </a:xfrm>
        </p:spPr>
        <p:txBody>
          <a:bodyPr/>
          <a:lstStyle/>
          <a:p>
            <a:r>
              <a:rPr lang="cs-CZ" altLang="cs-CZ" sz="3200" smtClean="0"/>
              <a:t>Low frequency stimulation - </a:t>
            </a:r>
            <a:r>
              <a:rPr lang="cs-CZ" altLang="cs-CZ" sz="3200" smtClean="0">
                <a:solidFill>
                  <a:srgbClr val="FF0000"/>
                </a:solidFill>
              </a:rPr>
              <a:t>decrement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pic>
        <p:nvPicPr>
          <p:cNvPr id="48131" name="Picture 3" descr="C:\Dokumenty\Obrázky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0"/>
          <a:stretch>
            <a:fillRect/>
          </a:stretch>
        </p:blipFill>
        <p:spPr bwMode="auto">
          <a:xfrm>
            <a:off x="1143000" y="2209800"/>
            <a:ext cx="7315200" cy="32877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6096000" y="55626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7162800" y="55626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2514600" y="3200400"/>
            <a:ext cx="14478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i="1" dirty="0" smtClean="0"/>
              <a:t>Cholinesterase Inhibitors</a:t>
            </a:r>
          </a:p>
          <a:p>
            <a:pPr algn="l" rtl="0"/>
            <a:r>
              <a:rPr lang="en-US" i="1" dirty="0" err="1" smtClean="0"/>
              <a:t>Thymectomy</a:t>
            </a:r>
            <a:endParaRPr lang="en-US" i="1" dirty="0" smtClean="0"/>
          </a:p>
          <a:p>
            <a:pPr algn="l" rtl="0"/>
            <a:r>
              <a:rPr lang="en-US" i="1" dirty="0" smtClean="0"/>
              <a:t>Corticosteroids</a:t>
            </a:r>
          </a:p>
          <a:p>
            <a:pPr algn="l" rtl="0"/>
            <a:r>
              <a:rPr lang="en-US" i="1" dirty="0" smtClean="0"/>
              <a:t>Immunosuppressant Drugs</a:t>
            </a:r>
          </a:p>
          <a:p>
            <a:pPr algn="l" rtl="0"/>
            <a:r>
              <a:rPr lang="en-US" i="1" dirty="0" smtClean="0"/>
              <a:t>Plasma Exchange</a:t>
            </a:r>
          </a:p>
          <a:p>
            <a:pPr algn="l" rtl="0"/>
            <a:r>
              <a:rPr lang="en-US" b="1" i="1" dirty="0" smtClean="0"/>
              <a:t>Intravenous Immunoglobulin</a:t>
            </a:r>
          </a:p>
          <a:p>
            <a:pPr algn="l" rtl="0"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Association of Myasthenia Gravis with Other Diseases</a:t>
            </a:r>
          </a:p>
          <a:p>
            <a:pPr algn="l" rtl="0"/>
            <a:endParaRPr lang="en-US" i="1" dirty="0" smtClean="0"/>
          </a:p>
          <a:p>
            <a:pPr algn="l" rtl="0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Treatment of Myasthenia Gravis</a:t>
            </a:r>
            <a:br>
              <a:rPr lang="en-US" dirty="0" smtClean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093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i="1" dirty="0" smtClean="0"/>
              <a:t>Ocular Myasthenia</a:t>
            </a:r>
          </a:p>
          <a:p>
            <a:pPr algn="l" rtl="0"/>
            <a:r>
              <a:rPr lang="en-US" i="1" dirty="0" smtClean="0"/>
              <a:t>Generalized Myasthenia, Onset before Age 60</a:t>
            </a:r>
          </a:p>
          <a:p>
            <a:pPr algn="l" rtl="0"/>
            <a:r>
              <a:rPr lang="en-US" i="1" dirty="0" smtClean="0"/>
              <a:t>Generalized Myasthenia, Onset after Age 60</a:t>
            </a:r>
          </a:p>
          <a:p>
            <a:pPr algn="l" rtl="0"/>
            <a:r>
              <a:rPr lang="en-US" i="1" dirty="0" err="1" smtClean="0"/>
              <a:t>Thymoma</a:t>
            </a:r>
            <a:endParaRPr lang="en-US" i="1" dirty="0" smtClean="0"/>
          </a:p>
          <a:p>
            <a:pPr algn="l" rtl="0"/>
            <a:r>
              <a:rPr lang="en-US" i="1" dirty="0" err="1" smtClean="0"/>
              <a:t>Myasthenic</a:t>
            </a:r>
            <a:r>
              <a:rPr lang="en-US" i="1" dirty="0" smtClean="0"/>
              <a:t> or Cholinergic Crisis</a:t>
            </a:r>
          </a:p>
          <a:p>
            <a:pPr algn="l" rtl="0"/>
            <a:r>
              <a:rPr lang="en-US" i="1" dirty="0" smtClean="0"/>
              <a:t>Pregnancy</a:t>
            </a:r>
          </a:p>
          <a:p>
            <a:pPr algn="l" rtl="0">
              <a:buNone/>
            </a:pPr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Treatment Plan for Myasthenia Gravis</a:t>
            </a:r>
            <a:br>
              <a:rPr lang="en-US" dirty="0" smtClean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21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sz="2800" b="1" dirty="0" smtClean="0"/>
              <a:t>Respiratory insuficiency – paralysis of respiratory muscles</a:t>
            </a:r>
          </a:p>
          <a:p>
            <a:endParaRPr lang="cs-CZ" altLang="cs-CZ" sz="2800" b="1" dirty="0" smtClean="0"/>
          </a:p>
          <a:p>
            <a:r>
              <a:rPr lang="cs-CZ" altLang="cs-CZ" sz="2800" dirty="0" smtClean="0"/>
              <a:t>Assisted ventilation required</a:t>
            </a:r>
          </a:p>
          <a:p>
            <a:endParaRPr lang="cs-CZ" altLang="cs-CZ" sz="2800" dirty="0" smtClean="0"/>
          </a:p>
          <a:p>
            <a:r>
              <a:rPr lang="cs-CZ" altLang="cs-CZ" sz="2800" dirty="0" smtClean="0"/>
              <a:t>Affect 15-20% myasthenic patients</a:t>
            </a:r>
          </a:p>
          <a:p>
            <a:r>
              <a:rPr lang="cs-CZ" altLang="cs-CZ" sz="2800" dirty="0" smtClean="0"/>
              <a:t>Females : males =   2 : 1</a:t>
            </a:r>
          </a:p>
          <a:p>
            <a:r>
              <a:rPr lang="cs-CZ" altLang="cs-CZ" sz="2800" dirty="0" smtClean="0"/>
              <a:t>Average age :  55 years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Myasthenic crisis</a:t>
            </a:r>
          </a:p>
        </p:txBody>
      </p:sp>
    </p:spTree>
    <p:extLst>
      <p:ext uri="{BB962C8B-B14F-4D97-AF65-F5344CB8AC3E}">
        <p14:creationId xmlns:p14="http://schemas.microsoft.com/office/powerpoint/2010/main" val="13829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Serum </a:t>
            </a:r>
            <a:r>
              <a:rPr lang="en-US" dirty="0" err="1"/>
              <a:t>Creatine</a:t>
            </a:r>
            <a:r>
              <a:rPr lang="en-US" dirty="0"/>
              <a:t> Kinase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neurogenic disease, in which normal or mild to </a:t>
            </a:r>
            <a:r>
              <a:rPr lang="en-US" dirty="0" smtClean="0"/>
              <a:t>moderate elevations </a:t>
            </a:r>
            <a:r>
              <a:rPr lang="en-US" dirty="0"/>
              <a:t>of CK may be seen,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myopathies, in </a:t>
            </a:r>
            <a:r>
              <a:rPr lang="en-US" dirty="0" smtClean="0"/>
              <a:t>which the </a:t>
            </a:r>
            <a:r>
              <a:rPr lang="en-US" dirty="0"/>
              <a:t>CK concentration often is markedly </a:t>
            </a:r>
            <a:r>
              <a:rPr lang="en-US" dirty="0" smtClean="0"/>
              <a:t>increased.</a:t>
            </a:r>
          </a:p>
          <a:p>
            <a:r>
              <a:rPr lang="en-US" i="1" dirty="0">
                <a:solidFill>
                  <a:srgbClr val="C00000"/>
                </a:solidFill>
              </a:rPr>
              <a:t>Black men only: </a:t>
            </a:r>
            <a:r>
              <a:rPr lang="en-US" dirty="0">
                <a:solidFill>
                  <a:srgbClr val="C00000"/>
                </a:solidFill>
              </a:rPr>
              <a:t>520 U/liter</a:t>
            </a:r>
          </a:p>
          <a:p>
            <a:r>
              <a:rPr lang="en-US" i="1" dirty="0">
                <a:solidFill>
                  <a:srgbClr val="C00000"/>
                </a:solidFill>
              </a:rPr>
              <a:t>Black women, non-black men: </a:t>
            </a:r>
            <a:r>
              <a:rPr lang="en-US" dirty="0">
                <a:solidFill>
                  <a:srgbClr val="C00000"/>
                </a:solidFill>
              </a:rPr>
              <a:t>345 U/liter</a:t>
            </a:r>
          </a:p>
          <a:p>
            <a:r>
              <a:rPr lang="en-US" i="1" dirty="0">
                <a:solidFill>
                  <a:srgbClr val="C00000"/>
                </a:solidFill>
              </a:rPr>
              <a:t>Non-black women: </a:t>
            </a:r>
            <a:r>
              <a:rPr lang="en-US" dirty="0">
                <a:solidFill>
                  <a:srgbClr val="C00000"/>
                </a:solidFill>
              </a:rPr>
              <a:t>145 </a:t>
            </a:r>
            <a:r>
              <a:rPr lang="en-US" i="1" dirty="0" smtClean="0">
                <a:solidFill>
                  <a:srgbClr val="C00000"/>
                </a:solidFill>
              </a:rPr>
              <a:t>U/liter</a:t>
            </a:r>
          </a:p>
          <a:p>
            <a:r>
              <a:rPr lang="en-US" dirty="0"/>
              <a:t>levels in 2.5% of the normal </a:t>
            </a:r>
            <a:r>
              <a:rPr lang="en-US" dirty="0" smtClean="0"/>
              <a:t>population will </a:t>
            </a:r>
            <a:r>
              <a:rPr lang="en-US" dirty="0"/>
              <a:t>be above that</a:t>
            </a:r>
            <a:r>
              <a:rPr lang="en-US" dirty="0" smtClean="0"/>
              <a:t>.</a:t>
            </a:r>
          </a:p>
          <a:p>
            <a:r>
              <a:rPr lang="en-US" dirty="0"/>
              <a:t>the serum CK concentration can be </a:t>
            </a:r>
            <a:r>
              <a:rPr lang="en-US" dirty="0" smtClean="0"/>
              <a:t>useful in </a:t>
            </a:r>
            <a:r>
              <a:rPr lang="en-US" dirty="0"/>
              <a:t>determining the </a:t>
            </a:r>
            <a:r>
              <a:rPr lang="en-US" dirty="0" smtClean="0">
                <a:solidFill>
                  <a:srgbClr val="002060"/>
                </a:solidFill>
              </a:rPr>
              <a:t>course of an illness : </a:t>
            </a:r>
            <a:r>
              <a:rPr lang="en-US" dirty="0"/>
              <a:t>In treating </a:t>
            </a:r>
            <a:r>
              <a:rPr lang="en-US" dirty="0">
                <a:solidFill>
                  <a:srgbClr val="C00000"/>
                </a:solidFill>
              </a:rPr>
              <a:t>inflammatory </a:t>
            </a:r>
            <a:r>
              <a:rPr lang="en-US" dirty="0" smtClean="0">
                <a:solidFill>
                  <a:srgbClr val="C00000"/>
                </a:solidFill>
              </a:rPr>
              <a:t>myopathies and in </a:t>
            </a:r>
            <a:r>
              <a:rPr lang="en-US" dirty="0" err="1" smtClean="0">
                <a:solidFill>
                  <a:srgbClr val="C00000"/>
                </a:solidFill>
              </a:rPr>
              <a:t>myoglobinuria</a:t>
            </a:r>
            <a:r>
              <a:rPr lang="en-US" dirty="0" smtClean="0"/>
              <a:t> (The concentration </a:t>
            </a:r>
            <a:r>
              <a:rPr lang="en-US" dirty="0"/>
              <a:t>then declines steadily by approximately </a:t>
            </a:r>
            <a:r>
              <a:rPr lang="en-US" dirty="0" smtClean="0"/>
              <a:t>50% every </a:t>
            </a:r>
            <a:r>
              <a:rPr lang="en-US" dirty="0"/>
              <a:t>2 days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002060"/>
                </a:solidFill>
              </a:rPr>
              <a:t>exercise</a:t>
            </a:r>
            <a:r>
              <a:rPr lang="en-US" dirty="0"/>
              <a:t> may cause </a:t>
            </a:r>
            <a:r>
              <a:rPr lang="en-US" dirty="0" smtClean="0"/>
              <a:t>a marked </a:t>
            </a:r>
            <a:r>
              <a:rPr lang="en-US" dirty="0"/>
              <a:t>elevation in CK, which usually peaks 12 to 18 </a:t>
            </a:r>
            <a:r>
              <a:rPr lang="en-US" dirty="0" smtClean="0"/>
              <a:t>hours after </a:t>
            </a:r>
            <a:r>
              <a:rPr lang="en-US" dirty="0"/>
              <a:t>the activity but may occur days later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the Lambert-Eaton </a:t>
            </a:r>
            <a:r>
              <a:rPr lang="en-US" dirty="0" err="1"/>
              <a:t>myasthenic</a:t>
            </a:r>
            <a:r>
              <a:rPr lang="en-US" dirty="0"/>
              <a:t> syndrome, </a:t>
            </a:r>
            <a:r>
              <a:rPr lang="en-US" dirty="0" smtClean="0"/>
              <a:t>fluctuating weakness </a:t>
            </a:r>
            <a:r>
              <a:rPr lang="en-US" dirty="0"/>
              <a:t>also may occur, but the </a:t>
            </a:r>
            <a:r>
              <a:rPr lang="en-US" dirty="0">
                <a:solidFill>
                  <a:srgbClr val="FF0000"/>
                </a:solidFill>
              </a:rPr>
              <a:t>fluctuating character is </a:t>
            </a:r>
            <a:r>
              <a:rPr lang="en-US" dirty="0" smtClean="0">
                <a:solidFill>
                  <a:srgbClr val="FF0000"/>
                </a:solidFill>
              </a:rPr>
              <a:t>less marked </a:t>
            </a:r>
            <a:r>
              <a:rPr lang="en-US" dirty="0">
                <a:solidFill>
                  <a:srgbClr val="FF0000"/>
                </a:solidFill>
              </a:rPr>
              <a:t>than in myasthenia gravis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Weakness </a:t>
            </a:r>
            <a:r>
              <a:rPr lang="en-US" dirty="0"/>
              <a:t>of the </a:t>
            </a:r>
            <a:r>
              <a:rPr lang="en-US" dirty="0" smtClean="0">
                <a:solidFill>
                  <a:srgbClr val="FF0000"/>
                </a:solidFill>
              </a:rPr>
              <a:t>shoulder and </a:t>
            </a:r>
            <a:r>
              <a:rPr lang="en-US" dirty="0">
                <a:solidFill>
                  <a:srgbClr val="FF0000"/>
                </a:solidFill>
              </a:rPr>
              <a:t>especially the hip girdle predominates</a:t>
            </a:r>
            <a:r>
              <a:rPr lang="en-US" dirty="0"/>
              <a:t>, with the </a:t>
            </a:r>
            <a:r>
              <a:rPr lang="en-US" dirty="0" smtClean="0"/>
              <a:t>bulbar, ocular</a:t>
            </a:r>
            <a:r>
              <a:rPr lang="en-US" dirty="0"/>
              <a:t>, and respiratory muscles relatively spared. </a:t>
            </a:r>
            <a:endParaRPr lang="en-US" dirty="0" smtClean="0"/>
          </a:p>
          <a:p>
            <a:r>
              <a:rPr lang="en-US" dirty="0" smtClean="0"/>
              <a:t>Exceptions to </a:t>
            </a:r>
            <a:r>
              <a:rPr lang="en-US" dirty="0"/>
              <a:t>this latter rule have been recognized, and some </a:t>
            </a:r>
            <a:r>
              <a:rPr lang="en-US" dirty="0" smtClean="0"/>
              <a:t>presentations of </a:t>
            </a:r>
            <a:r>
              <a:rPr lang="en-US" dirty="0"/>
              <a:t>Lambert-Eaton </a:t>
            </a:r>
            <a:r>
              <a:rPr lang="en-US" dirty="0" err="1"/>
              <a:t>myasthenic</a:t>
            </a:r>
            <a:r>
              <a:rPr lang="en-US" dirty="0"/>
              <a:t> syndrome mimic </a:t>
            </a:r>
            <a:r>
              <a:rPr lang="en-US" dirty="0" smtClean="0"/>
              <a:t>myasthenia gravis .</a:t>
            </a:r>
          </a:p>
          <a:p>
            <a:r>
              <a:rPr lang="en-US" dirty="0" smtClean="0"/>
              <a:t> </a:t>
            </a:r>
            <a:r>
              <a:rPr lang="en-US" dirty="0"/>
              <a:t>Typically, </a:t>
            </a:r>
            <a:r>
              <a:rPr lang="en-US" dirty="0">
                <a:solidFill>
                  <a:srgbClr val="0070C0"/>
                </a:solidFill>
              </a:rPr>
              <a:t>reflexes are reduced or absent at rest</a:t>
            </a:r>
            <a:r>
              <a:rPr lang="en-US" dirty="0"/>
              <a:t>. </a:t>
            </a:r>
            <a:r>
              <a:rPr lang="en-US" dirty="0" smtClean="0"/>
              <a:t>After a </a:t>
            </a:r>
            <a:r>
              <a:rPr lang="en-US" dirty="0"/>
              <a:t>brief period of exercise, weakness and reflexes often </a:t>
            </a:r>
            <a:r>
              <a:rPr lang="en-US" dirty="0" smtClean="0"/>
              <a:t>are improved </a:t>
            </a:r>
            <a:r>
              <a:rPr lang="en-US" dirty="0"/>
              <a:t>(facilitation) , which is the opposite of the </a:t>
            </a:r>
            <a:r>
              <a:rPr lang="en-US" dirty="0" smtClean="0"/>
              <a:t>situation in </a:t>
            </a:r>
            <a:r>
              <a:rPr lang="en-US" dirty="0"/>
              <a:t>myasthenia gravis. </a:t>
            </a:r>
            <a:endParaRPr lang="en-US" dirty="0" smtClean="0"/>
          </a:p>
          <a:p>
            <a:r>
              <a:rPr lang="en-US" dirty="0" smtClean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Lambert-Eaton </a:t>
            </a:r>
            <a:r>
              <a:rPr lang="en-US" dirty="0" err="1"/>
              <a:t>myasthenic</a:t>
            </a:r>
            <a:r>
              <a:rPr lang="en-US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5793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electrophysiological</a:t>
            </a:r>
            <a:r>
              <a:rPr lang="en-US" dirty="0"/>
              <a:t> correlate of this phenomenon is the demonstration of a marked incremental response to rapid, repetitive nerve stimulation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underlying pathophysiology </a:t>
            </a:r>
            <a:r>
              <a:rPr lang="en-US" dirty="0"/>
              <a:t>of Lambert-Easton </a:t>
            </a:r>
            <a:r>
              <a:rPr lang="en-US" dirty="0" err="1"/>
              <a:t>myasthenic</a:t>
            </a:r>
            <a:r>
              <a:rPr lang="en-US" dirty="0"/>
              <a:t> syndrome is an </a:t>
            </a:r>
            <a:r>
              <a:rPr lang="en-US" dirty="0">
                <a:solidFill>
                  <a:srgbClr val="FF0000"/>
                </a:solidFill>
              </a:rPr>
              <a:t>autoimmune or </a:t>
            </a:r>
            <a:r>
              <a:rPr lang="en-US" dirty="0" err="1">
                <a:solidFill>
                  <a:srgbClr val="FF0000"/>
                </a:solidFill>
              </a:rPr>
              <a:t>paraneoplastic</a:t>
            </a:r>
            <a:r>
              <a:rPr lang="en-US" dirty="0">
                <a:solidFill>
                  <a:srgbClr val="FF0000"/>
                </a:solidFill>
              </a:rPr>
              <a:t> process</a:t>
            </a:r>
            <a:r>
              <a:rPr lang="en-US" dirty="0"/>
              <a:t> mediated by </a:t>
            </a:r>
            <a:r>
              <a:rPr lang="en-US" dirty="0" err="1">
                <a:solidFill>
                  <a:srgbClr val="7030A0"/>
                </a:solidFill>
              </a:rPr>
              <a:t>antivoltage</a:t>
            </a:r>
            <a:r>
              <a:rPr lang="en-US" dirty="0">
                <a:solidFill>
                  <a:srgbClr val="7030A0"/>
                </a:solidFill>
              </a:rPr>
              <a:t>- gated calcium channel antibodies</a:t>
            </a:r>
            <a:r>
              <a:rPr lang="en-US" dirty="0"/>
              <a:t>; commercial testing for these antibodies is available.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Lambert-Eaton </a:t>
            </a:r>
            <a:r>
              <a:rPr lang="en-US" dirty="0" err="1"/>
              <a:t>myasthenic</a:t>
            </a:r>
            <a:r>
              <a:rPr lang="en-US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11817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All biopsy procedures carry a risk of sampling error. </a:t>
            </a:r>
            <a:r>
              <a:rPr lang="en-US" dirty="0" smtClean="0"/>
              <a:t>Not all </a:t>
            </a:r>
            <a:r>
              <a:rPr lang="en-US" dirty="0"/>
              <a:t>muscles are equally involved in any given disease, and it </a:t>
            </a:r>
            <a:r>
              <a:rPr lang="en-US" dirty="0" smtClean="0"/>
              <a:t>is important </a:t>
            </a:r>
            <a:r>
              <a:rPr lang="en-US" dirty="0"/>
              <a:t>to select a muscle that is likely to give the most </a:t>
            </a:r>
            <a:r>
              <a:rPr lang="en-US" dirty="0" smtClean="0"/>
              <a:t>useful information.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gastrocnemius </a:t>
            </a:r>
            <a:r>
              <a:rPr lang="en-US" dirty="0"/>
              <a:t>muscle, often chosen </a:t>
            </a:r>
            <a:r>
              <a:rPr lang="en-US" dirty="0" smtClean="0"/>
              <a:t>for muscle </a:t>
            </a:r>
            <a:r>
              <a:rPr lang="en-US" dirty="0"/>
              <a:t>biopsy, </a:t>
            </a:r>
            <a:r>
              <a:rPr lang="en-US" dirty="0">
                <a:solidFill>
                  <a:srgbClr val="C00000"/>
                </a:solidFill>
              </a:rPr>
              <a:t>is not ideal </a:t>
            </a:r>
            <a:r>
              <a:rPr lang="en-US" dirty="0" smtClean="0">
                <a:solidFill>
                  <a:srgbClr val="C00000"/>
                </a:solidFill>
              </a:rPr>
              <a:t>because: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it demonstrates a </a:t>
            </a:r>
            <a:r>
              <a:rPr lang="en-US" dirty="0" smtClean="0"/>
              <a:t>predominance of </a:t>
            </a:r>
            <a:r>
              <a:rPr lang="en-US" dirty="0"/>
              <a:t>type I fibers in the normal </a:t>
            </a:r>
            <a:r>
              <a:rPr lang="en-US" dirty="0" smtClean="0"/>
              <a:t>person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and often </a:t>
            </a:r>
            <a:r>
              <a:rPr lang="en-US" dirty="0" smtClean="0"/>
              <a:t>shows denervation </a:t>
            </a:r>
            <a:r>
              <a:rPr lang="en-US" dirty="0"/>
              <a:t>changes caused by minor lumbosacral radiculopathy.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 addition, it has more than its fair share of random </a:t>
            </a:r>
            <a:r>
              <a:rPr lang="en-US" dirty="0" smtClean="0"/>
              <a:t>pathological changes</a:t>
            </a:r>
            <a:r>
              <a:rPr lang="en-US" dirty="0"/>
              <a:t>, such as fiber necrosis and small </a:t>
            </a:r>
            <a:r>
              <a:rPr lang="en-US" dirty="0" smtClean="0"/>
              <a:t>inflammatory infiltrates</a:t>
            </a:r>
            <a:r>
              <a:rPr lang="en-US" dirty="0"/>
              <a:t>, even when no clinical suspicion </a:t>
            </a:r>
            <a:r>
              <a:rPr lang="en-US" dirty="0" smtClean="0"/>
              <a:t>of a </a:t>
            </a:r>
            <a:r>
              <a:rPr lang="en-US" dirty="0"/>
              <a:t>muscle </a:t>
            </a:r>
            <a:r>
              <a:rPr lang="en-US" dirty="0" smtClean="0"/>
              <a:t>disease exists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this reason, it is preferable to select either the </a:t>
            </a:r>
            <a:r>
              <a:rPr lang="en-US" dirty="0" smtClean="0">
                <a:solidFill>
                  <a:srgbClr val="7030A0"/>
                </a:solidFill>
              </a:rPr>
              <a:t>quadriceps </a:t>
            </a:r>
            <a:r>
              <a:rPr lang="en-US" dirty="0" err="1" smtClean="0">
                <a:solidFill>
                  <a:srgbClr val="7030A0"/>
                </a:solidFill>
              </a:rPr>
              <a:t>femoris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or the biceps </a:t>
            </a:r>
            <a:r>
              <a:rPr lang="en-US" dirty="0" err="1">
                <a:solidFill>
                  <a:srgbClr val="7030A0"/>
                </a:solidFill>
              </a:rPr>
              <a:t>brachii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if either of these </a:t>
            </a:r>
            <a:r>
              <a:rPr lang="en-US" dirty="0" smtClean="0"/>
              <a:t>muscles is </a:t>
            </a:r>
            <a:r>
              <a:rPr lang="en-US" dirty="0"/>
              <a:t>weak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61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A biopsy should </a:t>
            </a:r>
            <a:r>
              <a:rPr lang="en-US" dirty="0">
                <a:solidFill>
                  <a:srgbClr val="0070C0"/>
                </a:solidFill>
              </a:rPr>
              <a:t>never be performed on a muscle that is the site of a recent EMG or intramuscular injection, </a:t>
            </a:r>
            <a:r>
              <a:rPr lang="en-US" dirty="0"/>
              <a:t>because these procedures produce focal muscle damage. If such a muscle has to be biopsied, at </a:t>
            </a:r>
            <a:r>
              <a:rPr lang="en-US" dirty="0">
                <a:solidFill>
                  <a:srgbClr val="FF0000"/>
                </a:solidFill>
              </a:rPr>
              <a:t>least 2 to 3 months </a:t>
            </a:r>
            <a:r>
              <a:rPr lang="en-US" dirty="0"/>
              <a:t>should elapse after the procedure before the biopsy is performed</a:t>
            </a:r>
            <a:r>
              <a:rPr lang="en-US" dirty="0" smtClean="0"/>
              <a:t>.</a:t>
            </a:r>
          </a:p>
          <a:p>
            <a:r>
              <a:rPr lang="en-US" dirty="0"/>
              <a:t>In the patient with a relatively </a:t>
            </a:r>
            <a:r>
              <a:rPr lang="en-US" dirty="0">
                <a:solidFill>
                  <a:srgbClr val="0070C0"/>
                </a:solidFill>
              </a:rPr>
              <a:t>acute</a:t>
            </a:r>
            <a:r>
              <a:rPr lang="en-US" dirty="0"/>
              <a:t> (duration of </a:t>
            </a:r>
            <a:r>
              <a:rPr lang="en-US" dirty="0" smtClean="0"/>
              <a:t>weeks) disease</a:t>
            </a:r>
            <a:r>
              <a:rPr lang="en-US" dirty="0"/>
              <a:t>, it is wise to select a muscle that is obviously </a:t>
            </a:r>
            <a:r>
              <a:rPr lang="en-US" dirty="0" smtClean="0">
                <a:solidFill>
                  <a:srgbClr val="C00000"/>
                </a:solidFill>
              </a:rPr>
              <a:t>clinically weak</a:t>
            </a:r>
            <a:r>
              <a:rPr lang="en-US" dirty="0">
                <a:solidFill>
                  <a:srgbClr val="C00000"/>
                </a:solidFill>
              </a:rPr>
              <a:t>. 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In </a:t>
            </a:r>
            <a:r>
              <a:rPr lang="en-US" dirty="0"/>
              <a:t>patients with </a:t>
            </a:r>
            <a:r>
              <a:rPr lang="en-US" dirty="0">
                <a:solidFill>
                  <a:srgbClr val="0070C0"/>
                </a:solidFill>
              </a:rPr>
              <a:t>long-standing disease</a:t>
            </a:r>
            <a:r>
              <a:rPr lang="en-US" dirty="0"/>
              <a:t>, it may be </a:t>
            </a:r>
            <a:r>
              <a:rPr lang="en-US" dirty="0" smtClean="0"/>
              <a:t>better to </a:t>
            </a:r>
            <a:r>
              <a:rPr lang="en-US" dirty="0"/>
              <a:t>select a muscle that is almost normal to </a:t>
            </a:r>
            <a:r>
              <a:rPr lang="en-US" dirty="0">
                <a:solidFill>
                  <a:srgbClr val="C00000"/>
                </a:solidFill>
              </a:rPr>
              <a:t>avoid an "</a:t>
            </a:r>
            <a:r>
              <a:rPr lang="en-US" dirty="0" smtClean="0">
                <a:solidFill>
                  <a:srgbClr val="C00000"/>
                </a:solidFill>
              </a:rPr>
              <a:t>end-stage“ muscle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Sometimes an apparently normal muscle is </a:t>
            </a:r>
            <a:r>
              <a:rPr lang="en-US" dirty="0" smtClean="0">
                <a:solidFill>
                  <a:srgbClr val="FF0000"/>
                </a:solidFill>
              </a:rPr>
              <a:t>biopsied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70C0"/>
                </a:solidFill>
              </a:rPr>
              <a:t>For </a:t>
            </a:r>
            <a:r>
              <a:rPr lang="en-US" dirty="0">
                <a:solidFill>
                  <a:srgbClr val="0070C0"/>
                </a:solidFill>
              </a:rPr>
              <a:t>example,</a:t>
            </a:r>
            <a:r>
              <a:rPr lang="en-US" dirty="0"/>
              <a:t> in a patient who is suspected of having </a:t>
            </a:r>
            <a:r>
              <a:rPr lang="en-US" dirty="0">
                <a:solidFill>
                  <a:srgbClr val="0070C0"/>
                </a:solidFill>
              </a:rPr>
              <a:t>motor </a:t>
            </a:r>
            <a:r>
              <a:rPr lang="en-US" dirty="0" smtClean="0">
                <a:solidFill>
                  <a:srgbClr val="0070C0"/>
                </a:solidFill>
              </a:rPr>
              <a:t>neuron disease </a:t>
            </a:r>
            <a:r>
              <a:rPr lang="en-US" dirty="0"/>
              <a:t>and who has wasting and weakness of the arms </a:t>
            </a:r>
            <a:r>
              <a:rPr lang="en-US" dirty="0" smtClean="0"/>
              <a:t>with EMG </a:t>
            </a:r>
            <a:r>
              <a:rPr lang="en-US" dirty="0"/>
              <a:t>changes of denervation in the arms but no apparent </a:t>
            </a:r>
            <a:r>
              <a:rPr lang="en-US" dirty="0" smtClean="0"/>
              <a:t>denervation of </a:t>
            </a:r>
            <a:r>
              <a:rPr lang="en-US" dirty="0"/>
              <a:t>the legs, biopsy of the biceps muscle would show </a:t>
            </a:r>
            <a:r>
              <a:rPr lang="en-US" dirty="0" smtClean="0"/>
              <a:t>the expected </a:t>
            </a:r>
            <a:r>
              <a:rPr lang="en-US" dirty="0"/>
              <a:t>denervation and would add no useful </a:t>
            </a:r>
            <a:r>
              <a:rPr lang="en-US" dirty="0" smtClean="0"/>
              <a:t>information. Biopsy </a:t>
            </a:r>
            <a:r>
              <a:rPr lang="en-US" dirty="0"/>
              <a:t>evidence of denervation in a quadriceps muscle, </a:t>
            </a:r>
            <a:r>
              <a:rPr lang="en-US" dirty="0" smtClean="0"/>
              <a:t>however, would </a:t>
            </a:r>
            <a:r>
              <a:rPr lang="en-US" dirty="0"/>
              <a:t>be consistent with widespread involvement, </a:t>
            </a:r>
            <a:r>
              <a:rPr lang="en-US" dirty="0" smtClean="0"/>
              <a:t>supporting the </a:t>
            </a:r>
            <a:r>
              <a:rPr lang="en-US" dirty="0"/>
              <a:t>diagnosis of motor neuron disease. Normal </a:t>
            </a:r>
            <a:r>
              <a:rPr lang="en-US" dirty="0" smtClean="0"/>
              <a:t>findings on </a:t>
            </a:r>
            <a:r>
              <a:rPr lang="en-US" dirty="0"/>
              <a:t>biopsy of the quadriceps muscle make the diagnosis of </a:t>
            </a:r>
            <a:r>
              <a:rPr lang="en-US" dirty="0" smtClean="0"/>
              <a:t>ALS less </a:t>
            </a:r>
            <a:r>
              <a:rPr lang="en-US" dirty="0"/>
              <a:t>likely, because even strong muscles in patients with </a:t>
            </a:r>
            <a:r>
              <a:rPr lang="en-US" dirty="0" smtClean="0"/>
              <a:t>ALS usually </a:t>
            </a:r>
            <a:r>
              <a:rPr lang="en-US" dirty="0"/>
              <a:t>show some denervation. ALS is not an indication </a:t>
            </a:r>
            <a:r>
              <a:rPr lang="en-US" dirty="0" smtClean="0"/>
              <a:t>for biopsy </a:t>
            </a:r>
            <a:r>
              <a:rPr lang="en-US" dirty="0"/>
              <a:t>unless the diagnosis is in question.</a:t>
            </a:r>
          </a:p>
        </p:txBody>
      </p:sp>
    </p:spTree>
    <p:extLst>
      <p:ext uri="{BB962C8B-B14F-4D97-AF65-F5344CB8AC3E}">
        <p14:creationId xmlns:p14="http://schemas.microsoft.com/office/powerpoint/2010/main" val="37996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2183</Words>
  <Application>Microsoft Office PowerPoint</Application>
  <PresentationFormat>On-screen Show (4:3)</PresentationFormat>
  <Paragraphs>278</Paragraphs>
  <Slides>61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BlackTie</vt:lpstr>
      <vt:lpstr>Waveform</vt:lpstr>
      <vt:lpstr>Dokumentum</vt:lpstr>
      <vt:lpstr>Image</vt:lpstr>
      <vt:lpstr>Packager Shell Object</vt:lpstr>
      <vt:lpstr>PowerPoint Presentation</vt:lpstr>
      <vt:lpstr>Neuromuscular disorders</vt:lpstr>
      <vt:lpstr>Clinical presentation by affected region </vt:lpstr>
      <vt:lpstr>Symptoms of muscle disease</vt:lpstr>
      <vt:lpstr>Diagnosis of muscle diseases</vt:lpstr>
      <vt:lpstr>Serum Creatine Kinase</vt:lpstr>
      <vt:lpstr>Muscle Biopsy</vt:lpstr>
      <vt:lpstr>biopsy</vt:lpstr>
      <vt:lpstr>Biopsy</vt:lpstr>
      <vt:lpstr>genetic testing</vt:lpstr>
      <vt:lpstr>Is it really myopathy ?</vt:lpstr>
      <vt:lpstr>Types of muscle diseases</vt:lpstr>
      <vt:lpstr>Muscle dystrophies</vt:lpstr>
      <vt:lpstr>Duchenne muscular dystrophy</vt:lpstr>
      <vt:lpstr>Duchenne muscular dystrophy</vt:lpstr>
      <vt:lpstr>Duchenne muscular dystrophy</vt:lpstr>
      <vt:lpstr>Duchenne muscular dystrophy</vt:lpstr>
      <vt:lpstr>Gowers’ Maneuver</vt:lpstr>
      <vt:lpstr>Becker´s dystrophinopathy</vt:lpstr>
      <vt:lpstr>Myotonic dystrophy 1</vt:lpstr>
      <vt:lpstr>Myotonic dystrophy 1</vt:lpstr>
      <vt:lpstr>Limb-girdle dystrophies</vt:lpstr>
      <vt:lpstr>Facioscapulohumeral dystrophy</vt:lpstr>
      <vt:lpstr>                                FSHD</vt:lpstr>
      <vt:lpstr>Muscle channelopathies</vt:lpstr>
      <vt:lpstr>Myotonia congenita</vt:lpstr>
      <vt:lpstr>Inflammatory muscle diseases</vt:lpstr>
      <vt:lpstr>Dermatomyositis</vt:lpstr>
      <vt:lpstr>Dermatomyositis</vt:lpstr>
      <vt:lpstr>Dermatomyositis</vt:lpstr>
      <vt:lpstr>Polymyositis</vt:lpstr>
      <vt:lpstr>Diagnosis / therapy of DM, PM</vt:lpstr>
      <vt:lpstr>Endocrine and toxic myopathies</vt:lpstr>
      <vt:lpstr>Endocrine and toxic myopathies</vt:lpstr>
      <vt:lpstr>Disorders of the Neuromuscular Junction</vt:lpstr>
      <vt:lpstr>Definition</vt:lpstr>
      <vt:lpstr>PowerPoint Presentation</vt:lpstr>
      <vt:lpstr>Synaptic antigens </vt:lpstr>
      <vt:lpstr>PowerPoint Presentation</vt:lpstr>
      <vt:lpstr>Epidemiology</vt:lpstr>
      <vt:lpstr>Clinical Presentation of Myasthenia Gravis </vt:lpstr>
      <vt:lpstr>PowerPoint Presentation</vt:lpstr>
      <vt:lpstr>PowerPoint Presentation</vt:lpstr>
      <vt:lpstr>PowerPoint Presentation</vt:lpstr>
      <vt:lpstr>Factors that worsen myasthenic symptoms</vt:lpstr>
      <vt:lpstr>Physical Findings in Myasthenia Gravis </vt:lpstr>
      <vt:lpstr>TABLE 82-1 Ocular Findings in Myasthenia Gravis </vt:lpstr>
      <vt:lpstr>PowerPoint Presentation</vt:lpstr>
      <vt:lpstr>PowerPoint Presentation</vt:lpstr>
      <vt:lpstr>Ph/ex</vt:lpstr>
      <vt:lpstr>PowerPoint Presentation</vt:lpstr>
      <vt:lpstr>Diagnostic Procedures in Myasthenia Gravis </vt:lpstr>
      <vt:lpstr>PowerPoint Presentation</vt:lpstr>
      <vt:lpstr>PowerPoint Presentation</vt:lpstr>
      <vt:lpstr>Diagnostic Procedures in Myasthenia Gravis</vt:lpstr>
      <vt:lpstr>Low frequency stimulation - decrement</vt:lpstr>
      <vt:lpstr>Treatment of Myasthenia Gravis </vt:lpstr>
      <vt:lpstr>Treatment Plan for Myasthenia Gravis </vt:lpstr>
      <vt:lpstr>Myasthenic crisis</vt:lpstr>
      <vt:lpstr>Lambert-Eaton myasthenic syndrome</vt:lpstr>
      <vt:lpstr>Lambert-Eaton myasthenic syndrome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AROUSHA</dc:creator>
  <cp:lastModifiedBy>AROUSHA</cp:lastModifiedBy>
  <cp:revision>9</cp:revision>
  <dcterms:created xsi:type="dcterms:W3CDTF">2019-04-08T19:21:33Z</dcterms:created>
  <dcterms:modified xsi:type="dcterms:W3CDTF">2020-11-11T20:59:54Z</dcterms:modified>
</cp:coreProperties>
</file>