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6.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7.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8.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9.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0.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1.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2.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3.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4.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25.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6.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27.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8.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29.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80" r:id="rId10"/>
    <p:sldMasterId id="2147483793" r:id="rId11"/>
    <p:sldMasterId id="2147483806" r:id="rId12"/>
    <p:sldMasterId id="2147483819" r:id="rId13"/>
    <p:sldMasterId id="2147483832" r:id="rId14"/>
    <p:sldMasterId id="2147483845" r:id="rId15"/>
    <p:sldMasterId id="2147483858" r:id="rId16"/>
    <p:sldMasterId id="2147483871" r:id="rId17"/>
    <p:sldMasterId id="2147483884" r:id="rId18"/>
    <p:sldMasterId id="2147483897" r:id="rId19"/>
    <p:sldMasterId id="2147483910" r:id="rId20"/>
    <p:sldMasterId id="2147483923" r:id="rId21"/>
    <p:sldMasterId id="2147483936" r:id="rId22"/>
    <p:sldMasterId id="2147483949" r:id="rId23"/>
    <p:sldMasterId id="2147483962" r:id="rId24"/>
    <p:sldMasterId id="2147483975" r:id="rId25"/>
    <p:sldMasterId id="2147483988" r:id="rId26"/>
    <p:sldMasterId id="2147484000" r:id="rId27"/>
    <p:sldMasterId id="2147484012" r:id="rId28"/>
    <p:sldMasterId id="2147484024" r:id="rId29"/>
    <p:sldMasterId id="2147484036" r:id="rId30"/>
  </p:sldMasterIdLst>
  <p:notesMasterIdLst>
    <p:notesMasterId r:id="rId134"/>
  </p:notesMasterIdLst>
  <p:sldIdLst>
    <p:sldId id="279" r:id="rId31"/>
    <p:sldId id="280" r:id="rId32"/>
    <p:sldId id="282" r:id="rId33"/>
    <p:sldId id="311" r:id="rId34"/>
    <p:sldId id="312" r:id="rId35"/>
    <p:sldId id="313" r:id="rId36"/>
    <p:sldId id="314" r:id="rId37"/>
    <p:sldId id="315" r:id="rId38"/>
    <p:sldId id="283" r:id="rId39"/>
    <p:sldId id="316" r:id="rId40"/>
    <p:sldId id="284" r:id="rId41"/>
    <p:sldId id="285" r:id="rId42"/>
    <p:sldId id="286" r:id="rId43"/>
    <p:sldId id="287" r:id="rId44"/>
    <p:sldId id="317" r:id="rId45"/>
    <p:sldId id="318" r:id="rId46"/>
    <p:sldId id="319" r:id="rId47"/>
    <p:sldId id="267" r:id="rId48"/>
    <p:sldId id="258" r:id="rId49"/>
    <p:sldId id="289" r:id="rId50"/>
    <p:sldId id="323" r:id="rId51"/>
    <p:sldId id="290" r:id="rId52"/>
    <p:sldId id="291" r:id="rId53"/>
    <p:sldId id="292" r:id="rId54"/>
    <p:sldId id="301" r:id="rId55"/>
    <p:sldId id="271" r:id="rId56"/>
    <p:sldId id="324" r:id="rId57"/>
    <p:sldId id="325" r:id="rId58"/>
    <p:sldId id="326" r:id="rId59"/>
    <p:sldId id="259" r:id="rId60"/>
    <p:sldId id="293" r:id="rId61"/>
    <p:sldId id="294" r:id="rId62"/>
    <p:sldId id="327" r:id="rId63"/>
    <p:sldId id="328" r:id="rId64"/>
    <p:sldId id="320" r:id="rId65"/>
    <p:sldId id="321" r:id="rId66"/>
    <p:sldId id="322" r:id="rId67"/>
    <p:sldId id="331" r:id="rId68"/>
    <p:sldId id="332" r:id="rId69"/>
    <p:sldId id="333" r:id="rId70"/>
    <p:sldId id="334" r:id="rId71"/>
    <p:sldId id="342" r:id="rId72"/>
    <p:sldId id="343" r:id="rId73"/>
    <p:sldId id="329" r:id="rId74"/>
    <p:sldId id="330" r:id="rId75"/>
    <p:sldId id="344" r:id="rId76"/>
    <p:sldId id="345" r:id="rId77"/>
    <p:sldId id="346" r:id="rId78"/>
    <p:sldId id="347" r:id="rId79"/>
    <p:sldId id="348" r:id="rId80"/>
    <p:sldId id="349" r:id="rId81"/>
    <p:sldId id="350" r:id="rId82"/>
    <p:sldId id="335" r:id="rId83"/>
    <p:sldId id="336" r:id="rId84"/>
    <p:sldId id="337" r:id="rId85"/>
    <p:sldId id="338" r:id="rId86"/>
    <p:sldId id="339" r:id="rId87"/>
    <p:sldId id="340" r:id="rId88"/>
    <p:sldId id="341" r:id="rId89"/>
    <p:sldId id="309" r:id="rId90"/>
    <p:sldId id="272" r:id="rId91"/>
    <p:sldId id="273" r:id="rId92"/>
    <p:sldId id="274" r:id="rId93"/>
    <p:sldId id="275" r:id="rId94"/>
    <p:sldId id="391" r:id="rId95"/>
    <p:sldId id="390" r:id="rId96"/>
    <p:sldId id="392"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87" r:id="rId111"/>
    <p:sldId id="367" r:id="rId112"/>
    <p:sldId id="368" r:id="rId113"/>
    <p:sldId id="369" r:id="rId114"/>
    <p:sldId id="370" r:id="rId115"/>
    <p:sldId id="388"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278" r:id="rId132"/>
    <p:sldId id="389" r:id="rId1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7.xml"/><Relationship Id="rId21" Type="http://schemas.openxmlformats.org/officeDocument/2006/relationships/slideMaster" Target="slideMasters/slideMaster21.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slide" Target="slides/slide33.xml"/><Relationship Id="rId68" Type="http://schemas.openxmlformats.org/officeDocument/2006/relationships/slide" Target="slides/slide38.xml"/><Relationship Id="rId84" Type="http://schemas.openxmlformats.org/officeDocument/2006/relationships/slide" Target="slides/slide54.xml"/><Relationship Id="rId89" Type="http://schemas.openxmlformats.org/officeDocument/2006/relationships/slide" Target="slides/slide59.xml"/><Relationship Id="rId112" Type="http://schemas.openxmlformats.org/officeDocument/2006/relationships/slide" Target="slides/slide82.xml"/><Relationship Id="rId133" Type="http://schemas.openxmlformats.org/officeDocument/2006/relationships/slide" Target="slides/slide103.xml"/><Relationship Id="rId138" Type="http://schemas.openxmlformats.org/officeDocument/2006/relationships/tableStyles" Target="tableStyles.xml"/><Relationship Id="rId16" Type="http://schemas.openxmlformats.org/officeDocument/2006/relationships/slideMaster" Target="slideMasters/slideMaster16.xml"/><Relationship Id="rId107" Type="http://schemas.openxmlformats.org/officeDocument/2006/relationships/slide" Target="slides/slide77.xml"/><Relationship Id="rId11" Type="http://schemas.openxmlformats.org/officeDocument/2006/relationships/slideMaster" Target="slideMasters/slideMaster11.xml"/><Relationship Id="rId32" Type="http://schemas.openxmlformats.org/officeDocument/2006/relationships/slide" Target="slides/slide2.xml"/><Relationship Id="rId37" Type="http://schemas.openxmlformats.org/officeDocument/2006/relationships/slide" Target="slides/slide7.xml"/><Relationship Id="rId53" Type="http://schemas.openxmlformats.org/officeDocument/2006/relationships/slide" Target="slides/slide23.xml"/><Relationship Id="rId58" Type="http://schemas.openxmlformats.org/officeDocument/2006/relationships/slide" Target="slides/slide28.xml"/><Relationship Id="rId74" Type="http://schemas.openxmlformats.org/officeDocument/2006/relationships/slide" Target="slides/slide44.xml"/><Relationship Id="rId79" Type="http://schemas.openxmlformats.org/officeDocument/2006/relationships/slide" Target="slides/slide49.xml"/><Relationship Id="rId102" Type="http://schemas.openxmlformats.org/officeDocument/2006/relationships/slide" Target="slides/slide72.xml"/><Relationship Id="rId123" Type="http://schemas.openxmlformats.org/officeDocument/2006/relationships/slide" Target="slides/slide93.xml"/><Relationship Id="rId128" Type="http://schemas.openxmlformats.org/officeDocument/2006/relationships/slide" Target="slides/slide98.xml"/><Relationship Id="rId5" Type="http://schemas.openxmlformats.org/officeDocument/2006/relationships/slideMaster" Target="slideMasters/slideMaster5.xml"/><Relationship Id="rId90" Type="http://schemas.openxmlformats.org/officeDocument/2006/relationships/slide" Target="slides/slide60.xml"/><Relationship Id="rId95" Type="http://schemas.openxmlformats.org/officeDocument/2006/relationships/slide" Target="slides/slide65.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slide" Target="slides/slide47.xml"/><Relationship Id="rId100" Type="http://schemas.openxmlformats.org/officeDocument/2006/relationships/slide" Target="slides/slide70.xml"/><Relationship Id="rId105" Type="http://schemas.openxmlformats.org/officeDocument/2006/relationships/slide" Target="slides/slide75.xml"/><Relationship Id="rId113" Type="http://schemas.openxmlformats.org/officeDocument/2006/relationships/slide" Target="slides/slide83.xml"/><Relationship Id="rId118" Type="http://schemas.openxmlformats.org/officeDocument/2006/relationships/slide" Target="slides/slide88.xml"/><Relationship Id="rId126" Type="http://schemas.openxmlformats.org/officeDocument/2006/relationships/slide" Target="slides/slide96.xml"/><Relationship Id="rId13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slide" Target="slides/slide50.xml"/><Relationship Id="rId85" Type="http://schemas.openxmlformats.org/officeDocument/2006/relationships/slide" Target="slides/slide55.xml"/><Relationship Id="rId93" Type="http://schemas.openxmlformats.org/officeDocument/2006/relationships/slide" Target="slides/slide63.xml"/><Relationship Id="rId98" Type="http://schemas.openxmlformats.org/officeDocument/2006/relationships/slide" Target="slides/slide68.xml"/><Relationship Id="rId121"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103" Type="http://schemas.openxmlformats.org/officeDocument/2006/relationships/slide" Target="slides/slide73.xml"/><Relationship Id="rId108" Type="http://schemas.openxmlformats.org/officeDocument/2006/relationships/slide" Target="slides/slide78.xml"/><Relationship Id="rId116" Type="http://schemas.openxmlformats.org/officeDocument/2006/relationships/slide" Target="slides/slide86.xml"/><Relationship Id="rId124" Type="http://schemas.openxmlformats.org/officeDocument/2006/relationships/slide" Target="slides/slide94.xml"/><Relationship Id="rId129" Type="http://schemas.openxmlformats.org/officeDocument/2006/relationships/slide" Target="slides/slide99.xml"/><Relationship Id="rId13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slide" Target="slides/slide53.xml"/><Relationship Id="rId88" Type="http://schemas.openxmlformats.org/officeDocument/2006/relationships/slide" Target="slides/slide58.xml"/><Relationship Id="rId91" Type="http://schemas.openxmlformats.org/officeDocument/2006/relationships/slide" Target="slides/slide61.xml"/><Relationship Id="rId96" Type="http://schemas.openxmlformats.org/officeDocument/2006/relationships/slide" Target="slides/slide66.xml"/><Relationship Id="rId111" Type="http://schemas.openxmlformats.org/officeDocument/2006/relationships/slide" Target="slides/slide81.xml"/><Relationship Id="rId132" Type="http://schemas.openxmlformats.org/officeDocument/2006/relationships/slide" Target="slides/slide10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6" Type="http://schemas.openxmlformats.org/officeDocument/2006/relationships/slide" Target="slides/slide76.xml"/><Relationship Id="rId114" Type="http://schemas.openxmlformats.org/officeDocument/2006/relationships/slide" Target="slides/slide84.xml"/><Relationship Id="rId119" Type="http://schemas.openxmlformats.org/officeDocument/2006/relationships/slide" Target="slides/slide89.xml"/><Relationship Id="rId127" Type="http://schemas.openxmlformats.org/officeDocument/2006/relationships/slide" Target="slides/slide97.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slide" Target="slides/slide56.xml"/><Relationship Id="rId94" Type="http://schemas.openxmlformats.org/officeDocument/2006/relationships/slide" Target="slides/slide64.xml"/><Relationship Id="rId99" Type="http://schemas.openxmlformats.org/officeDocument/2006/relationships/slide" Target="slides/slide69.xml"/><Relationship Id="rId101" Type="http://schemas.openxmlformats.org/officeDocument/2006/relationships/slide" Target="slides/slide71.xml"/><Relationship Id="rId122" Type="http://schemas.openxmlformats.org/officeDocument/2006/relationships/slide" Target="slides/slide92.xml"/><Relationship Id="rId130" Type="http://schemas.openxmlformats.org/officeDocument/2006/relationships/slide" Target="slides/slide100.xml"/><Relationship Id="rId13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9.xml"/><Relationship Id="rId109" Type="http://schemas.openxmlformats.org/officeDocument/2006/relationships/slide" Target="slides/slide7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6" Type="http://schemas.openxmlformats.org/officeDocument/2006/relationships/slide" Target="slides/slide46.xml"/><Relationship Id="rId97" Type="http://schemas.openxmlformats.org/officeDocument/2006/relationships/slide" Target="slides/slide67.xml"/><Relationship Id="rId104" Type="http://schemas.openxmlformats.org/officeDocument/2006/relationships/slide" Target="slides/slide74.xml"/><Relationship Id="rId120" Type="http://schemas.openxmlformats.org/officeDocument/2006/relationships/slide" Target="slides/slide90.xml"/><Relationship Id="rId125"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41.xml"/><Relationship Id="rId92"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0.xml"/><Relationship Id="rId45" Type="http://schemas.openxmlformats.org/officeDocument/2006/relationships/slide" Target="slides/slide15.xml"/><Relationship Id="rId66" Type="http://schemas.openxmlformats.org/officeDocument/2006/relationships/slide" Target="slides/slide36.xml"/><Relationship Id="rId87" Type="http://schemas.openxmlformats.org/officeDocument/2006/relationships/slide" Target="slides/slide57.xml"/><Relationship Id="rId110" Type="http://schemas.openxmlformats.org/officeDocument/2006/relationships/slide" Target="slides/slide80.xml"/><Relationship Id="rId115" Type="http://schemas.openxmlformats.org/officeDocument/2006/relationships/slide" Target="slides/slide85.xml"/><Relationship Id="rId131" Type="http://schemas.openxmlformats.org/officeDocument/2006/relationships/slide" Target="slides/slide101.xml"/><Relationship Id="rId136" Type="http://schemas.openxmlformats.org/officeDocument/2006/relationships/viewProps" Target="viewProps.xml"/><Relationship Id="rId61" Type="http://schemas.openxmlformats.org/officeDocument/2006/relationships/slide" Target="slides/slide31.xml"/><Relationship Id="rId82" Type="http://schemas.openxmlformats.org/officeDocument/2006/relationships/slide" Target="slides/slide52.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CFE84-5F81-4C7A-B4F0-3740976BF4F9}" type="datetimeFigureOut">
              <a:rPr lang="en-US" smtClean="0"/>
              <a:t>7/25/2018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ABB1A-AC37-425E-826A-247BFE28BAC0}" type="slidenum">
              <a:rPr lang="en-US" smtClean="0"/>
              <a:t>‹#›</a:t>
            </a:fld>
            <a:endParaRPr lang="en-US"/>
          </a:p>
        </p:txBody>
      </p:sp>
    </p:spTree>
    <p:extLst>
      <p:ext uri="{BB962C8B-B14F-4D97-AF65-F5344CB8AC3E}">
        <p14:creationId xmlns:p14="http://schemas.microsoft.com/office/powerpoint/2010/main" val="67932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solidFill>
                  <a:prstClr val="black"/>
                </a:solidFill>
              </a:rPr>
              <a:t>Peripheral Nervous System Disorders</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Copyright 2010 Dayalu www.BeatTheBoards.com    877-225-8384</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16669A9B-F23F-425A-B065-4CAAB81818A9}"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318324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04560E-50C1-457E-9E8C-9B8291A794D2}" type="datetimeFigureOut">
              <a:rPr lang="en-US" smtClean="0"/>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CF4EFF-065E-4812-BAC2-030AD6DD4A74}" type="slidenum">
              <a:rPr lang="en-US" smtClean="0"/>
              <a:t>‹#›</a:t>
            </a:fld>
            <a:endParaRPr lang="en-US" dirty="0"/>
          </a:p>
        </p:txBody>
      </p:sp>
    </p:spTree>
    <p:extLst>
      <p:ext uri="{BB962C8B-B14F-4D97-AF65-F5344CB8AC3E}">
        <p14:creationId xmlns:p14="http://schemas.microsoft.com/office/powerpoint/2010/main" val="24108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560E-50C1-457E-9E8C-9B8291A794D2}" type="datetimeFigureOut">
              <a:rPr lang="en-US" smtClean="0"/>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CF4EFF-065E-4812-BAC2-030AD6DD4A74}" type="slidenum">
              <a:rPr lang="en-US" smtClean="0"/>
              <a:t>‹#›</a:t>
            </a:fld>
            <a:endParaRPr lang="en-US" dirty="0"/>
          </a:p>
        </p:txBody>
      </p:sp>
    </p:spTree>
    <p:extLst>
      <p:ext uri="{BB962C8B-B14F-4D97-AF65-F5344CB8AC3E}">
        <p14:creationId xmlns:p14="http://schemas.microsoft.com/office/powerpoint/2010/main" val="37758742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9148763" cy="6851650"/>
            <a:chOff x="1" y="0"/>
            <a:chExt cx="5763" cy="4316"/>
          </a:xfrm>
        </p:grpSpPr>
        <p:sp>
          <p:nvSpPr>
            <p:cNvPr id="4608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6086" name="Group 6"/>
            <p:cNvGrpSpPr>
              <a:grpSpLocks/>
            </p:cNvGrpSpPr>
            <p:nvPr/>
          </p:nvGrpSpPr>
          <p:grpSpPr bwMode="auto">
            <a:xfrm>
              <a:off x="288" y="0"/>
              <a:ext cx="5098" cy="4316"/>
              <a:chOff x="288" y="0"/>
              <a:chExt cx="5098" cy="4316"/>
            </a:xfrm>
          </p:grpSpPr>
          <p:sp>
            <p:nvSpPr>
              <p:cNvPr id="4608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610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0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6111" name="Group 31"/>
            <p:cNvGrpSpPr>
              <a:grpSpLocks/>
            </p:cNvGrpSpPr>
            <p:nvPr/>
          </p:nvGrpSpPr>
          <p:grpSpPr bwMode="auto">
            <a:xfrm>
              <a:off x="1" y="392"/>
              <a:ext cx="5758" cy="1571"/>
              <a:chOff x="1" y="392"/>
              <a:chExt cx="5758" cy="1571"/>
            </a:xfrm>
          </p:grpSpPr>
          <p:sp>
            <p:nvSpPr>
              <p:cNvPr id="4611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612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6121" name="Rectangle 41"/>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6122" name="Rectangle 42"/>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6123" name="Rectangle 43"/>
          <p:cNvSpPr>
            <a:spLocks noGrp="1" noChangeArrowheads="1"/>
          </p:cNvSpPr>
          <p:nvPr>
            <p:ph type="sldNum" sz="quarter" idx="4"/>
          </p:nvPr>
        </p:nvSpPr>
        <p:spPr/>
        <p:txBody>
          <a:bodyPr/>
          <a:lstStyle>
            <a:lvl1pPr>
              <a:defRPr/>
            </a:lvl1pPr>
          </a:lstStyle>
          <a:p>
            <a:fld id="{462C2B79-DF54-4F70-AA5D-BDDCDAB373A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6839545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9BD3976-900B-4078-A690-63458983F03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271171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4CA4F63-FA68-40E0-8AD7-BB09FEC352B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517490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7803B90-A67E-41B2-8FFA-19CED8876D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58147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F41F789-D458-4C0D-963D-37D02DCBE04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300559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69F8BCC-540F-492F-943F-21363B0CB5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965171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71135059-03F1-4B4F-A6B1-0337B2BCAAC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864868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486CF7D-34DE-4BE4-A999-57572B4F999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914233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DF9CC80-2E93-406E-9979-D0CCD2C0C29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827461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0E522BF-5675-4813-9206-42B7DF8BFEF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4860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560E-50C1-457E-9E8C-9B8291A794D2}" type="datetimeFigureOut">
              <a:rPr lang="en-US" smtClean="0"/>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CF4EFF-065E-4812-BAC2-030AD6DD4A74}" type="slidenum">
              <a:rPr lang="en-US" smtClean="0"/>
              <a:t>‹#›</a:t>
            </a:fld>
            <a:endParaRPr lang="en-US" dirty="0"/>
          </a:p>
        </p:txBody>
      </p:sp>
    </p:spTree>
    <p:extLst>
      <p:ext uri="{BB962C8B-B14F-4D97-AF65-F5344CB8AC3E}">
        <p14:creationId xmlns:p14="http://schemas.microsoft.com/office/powerpoint/2010/main" val="10685222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FD8C8BD-9C0B-46ED-82DE-3152568138A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257737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B45BE1B8-670A-4FEF-90A3-241D861C753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804753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9148763" cy="6851650"/>
            <a:chOff x="1" y="0"/>
            <a:chExt cx="5763" cy="4316"/>
          </a:xfrm>
        </p:grpSpPr>
        <p:sp>
          <p:nvSpPr>
            <p:cNvPr id="4608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6086" name="Group 6"/>
            <p:cNvGrpSpPr>
              <a:grpSpLocks/>
            </p:cNvGrpSpPr>
            <p:nvPr/>
          </p:nvGrpSpPr>
          <p:grpSpPr bwMode="auto">
            <a:xfrm>
              <a:off x="288" y="0"/>
              <a:ext cx="5098" cy="4316"/>
              <a:chOff x="288" y="0"/>
              <a:chExt cx="5098" cy="4316"/>
            </a:xfrm>
          </p:grpSpPr>
          <p:sp>
            <p:nvSpPr>
              <p:cNvPr id="4608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610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0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6111" name="Group 31"/>
            <p:cNvGrpSpPr>
              <a:grpSpLocks/>
            </p:cNvGrpSpPr>
            <p:nvPr/>
          </p:nvGrpSpPr>
          <p:grpSpPr bwMode="auto">
            <a:xfrm>
              <a:off x="1" y="392"/>
              <a:ext cx="5758" cy="1571"/>
              <a:chOff x="1" y="392"/>
              <a:chExt cx="5758" cy="1571"/>
            </a:xfrm>
          </p:grpSpPr>
          <p:sp>
            <p:nvSpPr>
              <p:cNvPr id="4611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612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6121" name="Rectangle 41"/>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6122" name="Rectangle 42"/>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6123" name="Rectangle 43"/>
          <p:cNvSpPr>
            <a:spLocks noGrp="1" noChangeArrowheads="1"/>
          </p:cNvSpPr>
          <p:nvPr>
            <p:ph type="sldNum" sz="quarter" idx="4"/>
          </p:nvPr>
        </p:nvSpPr>
        <p:spPr/>
        <p:txBody>
          <a:bodyPr/>
          <a:lstStyle>
            <a:lvl1pPr>
              <a:defRPr/>
            </a:lvl1pPr>
          </a:lstStyle>
          <a:p>
            <a:fld id="{462C2B79-DF54-4F70-AA5D-BDDCDAB373A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7404851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9BD3976-900B-4078-A690-63458983F03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62463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4CA4F63-FA68-40E0-8AD7-BB09FEC352B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660730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7803B90-A67E-41B2-8FFA-19CED8876D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371899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F41F789-D458-4C0D-963D-37D02DCBE04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236793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69F8BCC-540F-492F-943F-21363B0CB5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566123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71135059-03F1-4B4F-A6B1-0337B2BCAAC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411064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486CF7D-34DE-4BE4-A999-57572B4F999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28827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122104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DF9CC80-2E93-406E-9979-D0CCD2C0C29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755000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0E522BF-5675-4813-9206-42B7DF8BFEF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718867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FD8C8BD-9C0B-46ED-82DE-3152568138A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960102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B45BE1B8-670A-4FEF-90A3-241D861C753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569127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9148763" cy="6851650"/>
            <a:chOff x="1" y="0"/>
            <a:chExt cx="5763" cy="4316"/>
          </a:xfrm>
        </p:grpSpPr>
        <p:sp>
          <p:nvSpPr>
            <p:cNvPr id="4608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6086" name="Group 6"/>
            <p:cNvGrpSpPr>
              <a:grpSpLocks/>
            </p:cNvGrpSpPr>
            <p:nvPr/>
          </p:nvGrpSpPr>
          <p:grpSpPr bwMode="auto">
            <a:xfrm>
              <a:off x="288" y="0"/>
              <a:ext cx="5098" cy="4316"/>
              <a:chOff x="288" y="0"/>
              <a:chExt cx="5098" cy="4316"/>
            </a:xfrm>
          </p:grpSpPr>
          <p:sp>
            <p:nvSpPr>
              <p:cNvPr id="4608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610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0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6111" name="Group 31"/>
            <p:cNvGrpSpPr>
              <a:grpSpLocks/>
            </p:cNvGrpSpPr>
            <p:nvPr/>
          </p:nvGrpSpPr>
          <p:grpSpPr bwMode="auto">
            <a:xfrm>
              <a:off x="1" y="392"/>
              <a:ext cx="5758" cy="1571"/>
              <a:chOff x="1" y="392"/>
              <a:chExt cx="5758" cy="1571"/>
            </a:xfrm>
          </p:grpSpPr>
          <p:sp>
            <p:nvSpPr>
              <p:cNvPr id="4611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612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6121" name="Rectangle 41"/>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6122" name="Rectangle 42"/>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6123" name="Rectangle 43"/>
          <p:cNvSpPr>
            <a:spLocks noGrp="1" noChangeArrowheads="1"/>
          </p:cNvSpPr>
          <p:nvPr>
            <p:ph type="sldNum" sz="quarter" idx="4"/>
          </p:nvPr>
        </p:nvSpPr>
        <p:spPr/>
        <p:txBody>
          <a:bodyPr/>
          <a:lstStyle>
            <a:lvl1pPr>
              <a:defRPr/>
            </a:lvl1pPr>
          </a:lstStyle>
          <a:p>
            <a:fld id="{462C2B79-DF54-4F70-AA5D-BDDCDAB373A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85984895"/>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9BD3976-900B-4078-A690-63458983F03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136323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4CA4F63-FA68-40E0-8AD7-BB09FEC352B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383121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7803B90-A67E-41B2-8FFA-19CED8876D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776884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F41F789-D458-4C0D-963D-37D02DCBE04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818981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69F8BCC-540F-492F-943F-21363B0CB5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0432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137692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71135059-03F1-4B4F-A6B1-0337B2BCAAC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963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486CF7D-34DE-4BE4-A999-57572B4F999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352478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DF9CC80-2E93-406E-9979-D0CCD2C0C29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04240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0E522BF-5675-4813-9206-42B7DF8BFEF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66799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FD8C8BD-9C0B-46ED-82DE-3152568138A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378134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B45BE1B8-670A-4FEF-90A3-241D861C753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94990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9148763" cy="6851650"/>
            <a:chOff x="1" y="0"/>
            <a:chExt cx="5763" cy="4316"/>
          </a:xfrm>
        </p:grpSpPr>
        <p:sp>
          <p:nvSpPr>
            <p:cNvPr id="4608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6086" name="Group 6"/>
            <p:cNvGrpSpPr>
              <a:grpSpLocks/>
            </p:cNvGrpSpPr>
            <p:nvPr/>
          </p:nvGrpSpPr>
          <p:grpSpPr bwMode="auto">
            <a:xfrm>
              <a:off x="288" y="0"/>
              <a:ext cx="5098" cy="4316"/>
              <a:chOff x="288" y="0"/>
              <a:chExt cx="5098" cy="4316"/>
            </a:xfrm>
          </p:grpSpPr>
          <p:sp>
            <p:nvSpPr>
              <p:cNvPr id="4608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610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0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6111" name="Group 31"/>
            <p:cNvGrpSpPr>
              <a:grpSpLocks/>
            </p:cNvGrpSpPr>
            <p:nvPr/>
          </p:nvGrpSpPr>
          <p:grpSpPr bwMode="auto">
            <a:xfrm>
              <a:off x="1" y="392"/>
              <a:ext cx="5758" cy="1571"/>
              <a:chOff x="1" y="392"/>
              <a:chExt cx="5758" cy="1571"/>
            </a:xfrm>
          </p:grpSpPr>
          <p:sp>
            <p:nvSpPr>
              <p:cNvPr id="4611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612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6121" name="Rectangle 41"/>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6122" name="Rectangle 42"/>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6123" name="Rectangle 43"/>
          <p:cNvSpPr>
            <a:spLocks noGrp="1" noChangeArrowheads="1"/>
          </p:cNvSpPr>
          <p:nvPr>
            <p:ph type="sldNum" sz="quarter" idx="4"/>
          </p:nvPr>
        </p:nvSpPr>
        <p:spPr/>
        <p:txBody>
          <a:bodyPr/>
          <a:lstStyle>
            <a:lvl1pPr>
              <a:defRPr/>
            </a:lvl1pPr>
          </a:lstStyle>
          <a:p>
            <a:fld id="{19698320-940F-4FF9-89CD-E63334D1E8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4183428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0DAC822-D6D4-43D7-8306-60FE440B9DA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57680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8800AA2-5E8E-4716-BFA7-5A74734630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462786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AA2ACE9-5949-4295-B68D-B7AF3682BD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29372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7455139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B049DFE-42FC-4FA7-905D-2517710AED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531787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2CBEE63-9A3A-47E1-8F5E-7448A1B2167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013446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A2B3580-3C82-4441-A485-3ED426B4BA9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988525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105CEDB-309D-4F73-80D3-E22F777152F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8168858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7178EED-7145-4D86-9C4E-FC33C87454C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1530758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02E4031-38FD-4BC9-A63A-B2501AB595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7969360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F31D395-DDAC-4BB6-AAEE-E6D774E7E4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669989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63DAAC96-D792-42F8-AE5E-C9FCBADEB73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123865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9148763" cy="6851650"/>
            <a:chOff x="1" y="0"/>
            <a:chExt cx="5763" cy="4316"/>
          </a:xfrm>
        </p:grpSpPr>
        <p:sp>
          <p:nvSpPr>
            <p:cNvPr id="4608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6086" name="Group 6"/>
            <p:cNvGrpSpPr>
              <a:grpSpLocks/>
            </p:cNvGrpSpPr>
            <p:nvPr/>
          </p:nvGrpSpPr>
          <p:grpSpPr bwMode="auto">
            <a:xfrm>
              <a:off x="288" y="0"/>
              <a:ext cx="5098" cy="4316"/>
              <a:chOff x="288" y="0"/>
              <a:chExt cx="5098" cy="4316"/>
            </a:xfrm>
          </p:grpSpPr>
          <p:sp>
            <p:nvSpPr>
              <p:cNvPr id="4608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610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0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6111" name="Group 31"/>
            <p:cNvGrpSpPr>
              <a:grpSpLocks/>
            </p:cNvGrpSpPr>
            <p:nvPr/>
          </p:nvGrpSpPr>
          <p:grpSpPr bwMode="auto">
            <a:xfrm>
              <a:off x="1" y="392"/>
              <a:ext cx="5758" cy="1571"/>
              <a:chOff x="1" y="392"/>
              <a:chExt cx="5758" cy="1571"/>
            </a:xfrm>
          </p:grpSpPr>
          <p:sp>
            <p:nvSpPr>
              <p:cNvPr id="4611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612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6121" name="Rectangle 41"/>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6122" name="Rectangle 42"/>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6123" name="Rectangle 43"/>
          <p:cNvSpPr>
            <a:spLocks noGrp="1" noChangeArrowheads="1"/>
          </p:cNvSpPr>
          <p:nvPr>
            <p:ph type="sldNum" sz="quarter" idx="4"/>
          </p:nvPr>
        </p:nvSpPr>
        <p:spPr/>
        <p:txBody>
          <a:bodyPr/>
          <a:lstStyle>
            <a:lvl1pPr>
              <a:defRPr/>
            </a:lvl1pPr>
          </a:lstStyle>
          <a:p>
            <a:fld id="{19698320-940F-4FF9-89CD-E63334D1E8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23160066"/>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0DAC822-D6D4-43D7-8306-60FE440B9DA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70025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8954719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8800AA2-5E8E-4716-BFA7-5A74734630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733453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AA2ACE9-5949-4295-B68D-B7AF3682BD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312618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B049DFE-42FC-4FA7-905D-2517710AED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563394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2CBEE63-9A3A-47E1-8F5E-7448A1B2167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983317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A2B3580-3C82-4441-A485-3ED426B4BA9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5700310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105CEDB-309D-4F73-80D3-E22F777152F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7441695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7178EED-7145-4D86-9C4E-FC33C87454C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573823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02E4031-38FD-4BC9-A63A-B2501AB595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01703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F31D395-DDAC-4BB6-AAEE-E6D774E7E4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6260774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63DAAC96-D792-42F8-AE5E-C9FCBADEB73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94351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025705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9148763" cy="6851650"/>
            <a:chOff x="1" y="0"/>
            <a:chExt cx="5763" cy="4316"/>
          </a:xfrm>
        </p:grpSpPr>
        <p:sp>
          <p:nvSpPr>
            <p:cNvPr id="4608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6086" name="Group 6"/>
            <p:cNvGrpSpPr>
              <a:grpSpLocks/>
            </p:cNvGrpSpPr>
            <p:nvPr/>
          </p:nvGrpSpPr>
          <p:grpSpPr bwMode="auto">
            <a:xfrm>
              <a:off x="288" y="0"/>
              <a:ext cx="5098" cy="4316"/>
              <a:chOff x="288" y="0"/>
              <a:chExt cx="5098" cy="4316"/>
            </a:xfrm>
          </p:grpSpPr>
          <p:sp>
            <p:nvSpPr>
              <p:cNvPr id="4608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610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0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6111" name="Group 31"/>
            <p:cNvGrpSpPr>
              <a:grpSpLocks/>
            </p:cNvGrpSpPr>
            <p:nvPr/>
          </p:nvGrpSpPr>
          <p:grpSpPr bwMode="auto">
            <a:xfrm>
              <a:off x="1" y="392"/>
              <a:ext cx="5758" cy="1571"/>
              <a:chOff x="1" y="392"/>
              <a:chExt cx="5758" cy="1571"/>
            </a:xfrm>
          </p:grpSpPr>
          <p:sp>
            <p:nvSpPr>
              <p:cNvPr id="4611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612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6121" name="Rectangle 41"/>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6122" name="Rectangle 42"/>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6123" name="Rectangle 43"/>
          <p:cNvSpPr>
            <a:spLocks noGrp="1" noChangeArrowheads="1"/>
          </p:cNvSpPr>
          <p:nvPr>
            <p:ph type="sldNum" sz="quarter" idx="4"/>
          </p:nvPr>
        </p:nvSpPr>
        <p:spPr/>
        <p:txBody>
          <a:bodyPr/>
          <a:lstStyle>
            <a:lvl1pPr>
              <a:defRPr/>
            </a:lvl1pPr>
          </a:lstStyle>
          <a:p>
            <a:fld id="{19698320-940F-4FF9-89CD-E63334D1E8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28007884"/>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0DAC822-D6D4-43D7-8306-60FE440B9DA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197866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8800AA2-5E8E-4716-BFA7-5A74734630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4106493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AA2ACE9-5949-4295-B68D-B7AF3682BD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900044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B049DFE-42FC-4FA7-905D-2517710AED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453961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2CBEE63-9A3A-47E1-8F5E-7448A1B2167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6594727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A2B3580-3C82-4441-A485-3ED426B4BA9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9801389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105CEDB-309D-4F73-80D3-E22F777152F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886371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7178EED-7145-4D86-9C4E-FC33C87454C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3154755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02E4031-38FD-4BC9-A63A-B2501AB595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21075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289409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F31D395-DDAC-4BB6-AAEE-E6D774E7E4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068272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63DAAC96-D792-42F8-AE5E-C9FCBADEB73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9792875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9148763" cy="6851650"/>
            <a:chOff x="1" y="0"/>
            <a:chExt cx="5763" cy="4316"/>
          </a:xfrm>
        </p:grpSpPr>
        <p:sp>
          <p:nvSpPr>
            <p:cNvPr id="4608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6086" name="Group 6"/>
            <p:cNvGrpSpPr>
              <a:grpSpLocks/>
            </p:cNvGrpSpPr>
            <p:nvPr/>
          </p:nvGrpSpPr>
          <p:grpSpPr bwMode="auto">
            <a:xfrm>
              <a:off x="288" y="0"/>
              <a:ext cx="5098" cy="4316"/>
              <a:chOff x="288" y="0"/>
              <a:chExt cx="5098" cy="4316"/>
            </a:xfrm>
          </p:grpSpPr>
          <p:sp>
            <p:nvSpPr>
              <p:cNvPr id="4608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610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0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6111" name="Group 31"/>
            <p:cNvGrpSpPr>
              <a:grpSpLocks/>
            </p:cNvGrpSpPr>
            <p:nvPr/>
          </p:nvGrpSpPr>
          <p:grpSpPr bwMode="auto">
            <a:xfrm>
              <a:off x="1" y="392"/>
              <a:ext cx="5758" cy="1571"/>
              <a:chOff x="1" y="392"/>
              <a:chExt cx="5758" cy="1571"/>
            </a:xfrm>
          </p:grpSpPr>
          <p:sp>
            <p:nvSpPr>
              <p:cNvPr id="4611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612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6121" name="Rectangle 41"/>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6122" name="Rectangle 42"/>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6123" name="Rectangle 43"/>
          <p:cNvSpPr>
            <a:spLocks noGrp="1" noChangeArrowheads="1"/>
          </p:cNvSpPr>
          <p:nvPr>
            <p:ph type="sldNum" sz="quarter" idx="4"/>
          </p:nvPr>
        </p:nvSpPr>
        <p:spPr/>
        <p:txBody>
          <a:bodyPr/>
          <a:lstStyle>
            <a:lvl1pPr>
              <a:defRPr/>
            </a:lvl1pPr>
          </a:lstStyle>
          <a:p>
            <a:fld id="{19698320-940F-4FF9-89CD-E63334D1E8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92404020"/>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0DAC822-D6D4-43D7-8306-60FE440B9DA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9027942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8800AA2-5E8E-4716-BFA7-5A74734630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126768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AA2ACE9-5949-4295-B68D-B7AF3682BD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229972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B049DFE-42FC-4FA7-905D-2517710AED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6758137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2CBEE63-9A3A-47E1-8F5E-7448A1B2167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6872824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A2B3580-3C82-4441-A485-3ED426B4BA9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5750282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105CEDB-309D-4F73-80D3-E22F777152F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97011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0351795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7178EED-7145-4D86-9C4E-FC33C87454C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808262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02E4031-38FD-4BC9-A63A-B2501AB595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0140574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F31D395-DDAC-4BB6-AAEE-E6D774E7E4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992806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63DAAC96-D792-42F8-AE5E-C9FCBADEB73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746283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9148763" cy="6851650"/>
            <a:chOff x="1" y="0"/>
            <a:chExt cx="5763" cy="4316"/>
          </a:xfrm>
        </p:grpSpPr>
        <p:sp>
          <p:nvSpPr>
            <p:cNvPr id="4608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6086" name="Group 6"/>
            <p:cNvGrpSpPr>
              <a:grpSpLocks/>
            </p:cNvGrpSpPr>
            <p:nvPr/>
          </p:nvGrpSpPr>
          <p:grpSpPr bwMode="auto">
            <a:xfrm>
              <a:off x="288" y="0"/>
              <a:ext cx="5098" cy="4316"/>
              <a:chOff x="288" y="0"/>
              <a:chExt cx="5098" cy="4316"/>
            </a:xfrm>
          </p:grpSpPr>
          <p:sp>
            <p:nvSpPr>
              <p:cNvPr id="4608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610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0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6111" name="Group 31"/>
            <p:cNvGrpSpPr>
              <a:grpSpLocks/>
            </p:cNvGrpSpPr>
            <p:nvPr/>
          </p:nvGrpSpPr>
          <p:grpSpPr bwMode="auto">
            <a:xfrm>
              <a:off x="1" y="392"/>
              <a:ext cx="5758" cy="1571"/>
              <a:chOff x="1" y="392"/>
              <a:chExt cx="5758" cy="1571"/>
            </a:xfrm>
          </p:grpSpPr>
          <p:sp>
            <p:nvSpPr>
              <p:cNvPr id="4611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612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6121" name="Rectangle 41"/>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6122" name="Rectangle 42"/>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6123" name="Rectangle 43"/>
          <p:cNvSpPr>
            <a:spLocks noGrp="1" noChangeArrowheads="1"/>
          </p:cNvSpPr>
          <p:nvPr>
            <p:ph type="sldNum" sz="quarter" idx="4"/>
          </p:nvPr>
        </p:nvSpPr>
        <p:spPr/>
        <p:txBody>
          <a:bodyPr/>
          <a:lstStyle>
            <a:lvl1pPr>
              <a:defRPr/>
            </a:lvl1pPr>
          </a:lstStyle>
          <a:p>
            <a:fld id="{19698320-940F-4FF9-89CD-E63334D1E8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57714208"/>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0DAC822-D6D4-43D7-8306-60FE440B9DA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1963764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8800AA2-5E8E-4716-BFA7-5A74734630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2564158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AA2ACE9-5949-4295-B68D-B7AF3682BD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2122104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B049DFE-42FC-4FA7-905D-2517710AED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8091152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2CBEE63-9A3A-47E1-8F5E-7448A1B2167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38520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6538783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A2B3580-3C82-4441-A485-3ED426B4BA9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7059644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105CEDB-309D-4F73-80D3-E22F777152F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1656379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7178EED-7145-4D86-9C4E-FC33C87454C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4381310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02E4031-38FD-4BC9-A63A-B2501AB595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406486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F31D395-DDAC-4BB6-AAEE-E6D774E7E4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554679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63DAAC96-D792-42F8-AE5E-C9FCBADEB73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8167505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9148763" cy="6851650"/>
            <a:chOff x="1" y="0"/>
            <a:chExt cx="5763" cy="4316"/>
          </a:xfrm>
        </p:grpSpPr>
        <p:sp>
          <p:nvSpPr>
            <p:cNvPr id="4608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6086" name="Group 6"/>
            <p:cNvGrpSpPr>
              <a:grpSpLocks/>
            </p:cNvGrpSpPr>
            <p:nvPr/>
          </p:nvGrpSpPr>
          <p:grpSpPr bwMode="auto">
            <a:xfrm>
              <a:off x="288" y="0"/>
              <a:ext cx="5098" cy="4316"/>
              <a:chOff x="288" y="0"/>
              <a:chExt cx="5098" cy="4316"/>
            </a:xfrm>
          </p:grpSpPr>
          <p:sp>
            <p:nvSpPr>
              <p:cNvPr id="4608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610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0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6111" name="Group 31"/>
            <p:cNvGrpSpPr>
              <a:grpSpLocks/>
            </p:cNvGrpSpPr>
            <p:nvPr/>
          </p:nvGrpSpPr>
          <p:grpSpPr bwMode="auto">
            <a:xfrm>
              <a:off x="1" y="392"/>
              <a:ext cx="5758" cy="1571"/>
              <a:chOff x="1" y="392"/>
              <a:chExt cx="5758" cy="1571"/>
            </a:xfrm>
          </p:grpSpPr>
          <p:sp>
            <p:nvSpPr>
              <p:cNvPr id="4611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612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6121" name="Rectangle 41"/>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6122" name="Rectangle 42"/>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6123" name="Rectangle 43"/>
          <p:cNvSpPr>
            <a:spLocks noGrp="1" noChangeArrowheads="1"/>
          </p:cNvSpPr>
          <p:nvPr>
            <p:ph type="sldNum" sz="quarter" idx="4"/>
          </p:nvPr>
        </p:nvSpPr>
        <p:spPr/>
        <p:txBody>
          <a:bodyPr/>
          <a:lstStyle>
            <a:lvl1pPr>
              <a:defRPr/>
            </a:lvl1pPr>
          </a:lstStyle>
          <a:p>
            <a:fld id="{19698320-940F-4FF9-89CD-E63334D1E8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4222844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0DAC822-D6D4-43D7-8306-60FE440B9DA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620193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8800AA2-5E8E-4716-BFA7-5A74734630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251715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AA2ACE9-5949-4295-B68D-B7AF3682BD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8258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560E-50C1-457E-9E8C-9B8291A794D2}" type="datetimeFigureOut">
              <a:rPr lang="en-US" smtClean="0"/>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CF4EFF-065E-4812-BAC2-030AD6DD4A74}" type="slidenum">
              <a:rPr lang="en-US" smtClean="0"/>
              <a:t>‹#›</a:t>
            </a:fld>
            <a:endParaRPr lang="en-US" dirty="0"/>
          </a:p>
        </p:txBody>
      </p:sp>
    </p:spTree>
    <p:extLst>
      <p:ext uri="{BB962C8B-B14F-4D97-AF65-F5344CB8AC3E}">
        <p14:creationId xmlns:p14="http://schemas.microsoft.com/office/powerpoint/2010/main" val="2061586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6987232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B049DFE-42FC-4FA7-905D-2517710AED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2885064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2CBEE63-9A3A-47E1-8F5E-7448A1B2167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5940222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A2B3580-3C82-4441-A485-3ED426B4BA9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7807480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105CEDB-309D-4F73-80D3-E22F777152F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3353268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7178EED-7145-4D86-9C4E-FC33C87454C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156592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02E4031-38FD-4BC9-A63A-B2501AB595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4900789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F31D395-DDAC-4BB6-AAEE-E6D774E7E4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207030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63DAAC96-D792-42F8-AE5E-C9FCBADEB73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9462538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9148763" cy="6851650"/>
            <a:chOff x="1" y="0"/>
            <a:chExt cx="5763" cy="4316"/>
          </a:xfrm>
        </p:grpSpPr>
        <p:sp>
          <p:nvSpPr>
            <p:cNvPr id="4608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6086" name="Group 6"/>
            <p:cNvGrpSpPr>
              <a:grpSpLocks/>
            </p:cNvGrpSpPr>
            <p:nvPr/>
          </p:nvGrpSpPr>
          <p:grpSpPr bwMode="auto">
            <a:xfrm>
              <a:off x="288" y="0"/>
              <a:ext cx="5098" cy="4316"/>
              <a:chOff x="288" y="0"/>
              <a:chExt cx="5098" cy="4316"/>
            </a:xfrm>
          </p:grpSpPr>
          <p:sp>
            <p:nvSpPr>
              <p:cNvPr id="4608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610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0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6111" name="Group 31"/>
            <p:cNvGrpSpPr>
              <a:grpSpLocks/>
            </p:cNvGrpSpPr>
            <p:nvPr/>
          </p:nvGrpSpPr>
          <p:grpSpPr bwMode="auto">
            <a:xfrm>
              <a:off x="1" y="392"/>
              <a:ext cx="5758" cy="1571"/>
              <a:chOff x="1" y="392"/>
              <a:chExt cx="5758" cy="1571"/>
            </a:xfrm>
          </p:grpSpPr>
          <p:sp>
            <p:nvSpPr>
              <p:cNvPr id="4611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612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6121" name="Rectangle 41"/>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6122" name="Rectangle 42"/>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6123" name="Rectangle 43"/>
          <p:cNvSpPr>
            <a:spLocks noGrp="1" noChangeArrowheads="1"/>
          </p:cNvSpPr>
          <p:nvPr>
            <p:ph type="sldNum" sz="quarter" idx="4"/>
          </p:nvPr>
        </p:nvSpPr>
        <p:spPr/>
        <p:txBody>
          <a:bodyPr/>
          <a:lstStyle>
            <a:lvl1pPr>
              <a:defRPr/>
            </a:lvl1pPr>
          </a:lstStyle>
          <a:p>
            <a:fld id="{19698320-940F-4FF9-89CD-E63334D1E8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19179256"/>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0DAC822-D6D4-43D7-8306-60FE440B9DA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10773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998469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8800AA2-5E8E-4716-BFA7-5A74734630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5309959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AA2ACE9-5949-4295-B68D-B7AF3682BD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911349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B049DFE-42FC-4FA7-905D-2517710AED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946539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2CBEE63-9A3A-47E1-8F5E-7448A1B2167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8814975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A2B3580-3C82-4441-A485-3ED426B4BA9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5346082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105CEDB-309D-4F73-80D3-E22F777152F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8589666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7178EED-7145-4D86-9C4E-FC33C87454C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6195095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02E4031-38FD-4BC9-A63A-B2501AB595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8302457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F31D395-DDAC-4BB6-AAEE-E6D774E7E4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9862807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63DAAC96-D792-42F8-AE5E-C9FCBADEB73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74483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2921895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9148763" cy="6851650"/>
            <a:chOff x="1" y="0"/>
            <a:chExt cx="5763" cy="4316"/>
          </a:xfrm>
        </p:grpSpPr>
        <p:sp>
          <p:nvSpPr>
            <p:cNvPr id="4608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6086" name="Group 6"/>
            <p:cNvGrpSpPr>
              <a:grpSpLocks/>
            </p:cNvGrpSpPr>
            <p:nvPr/>
          </p:nvGrpSpPr>
          <p:grpSpPr bwMode="auto">
            <a:xfrm>
              <a:off x="288" y="0"/>
              <a:ext cx="5098" cy="4316"/>
              <a:chOff x="288" y="0"/>
              <a:chExt cx="5098" cy="4316"/>
            </a:xfrm>
          </p:grpSpPr>
          <p:sp>
            <p:nvSpPr>
              <p:cNvPr id="4608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610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0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6111" name="Group 31"/>
            <p:cNvGrpSpPr>
              <a:grpSpLocks/>
            </p:cNvGrpSpPr>
            <p:nvPr/>
          </p:nvGrpSpPr>
          <p:grpSpPr bwMode="auto">
            <a:xfrm>
              <a:off x="1" y="392"/>
              <a:ext cx="5758" cy="1571"/>
              <a:chOff x="1" y="392"/>
              <a:chExt cx="5758" cy="1571"/>
            </a:xfrm>
          </p:grpSpPr>
          <p:sp>
            <p:nvSpPr>
              <p:cNvPr id="4611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612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6121" name="Rectangle 41"/>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6122" name="Rectangle 42"/>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6123" name="Rectangle 43"/>
          <p:cNvSpPr>
            <a:spLocks noGrp="1" noChangeArrowheads="1"/>
          </p:cNvSpPr>
          <p:nvPr>
            <p:ph type="sldNum" sz="quarter" idx="4"/>
          </p:nvPr>
        </p:nvSpPr>
        <p:spPr/>
        <p:txBody>
          <a:bodyPr/>
          <a:lstStyle>
            <a:lvl1pPr>
              <a:defRPr/>
            </a:lvl1pPr>
          </a:lstStyle>
          <a:p>
            <a:fld id="{19698320-940F-4FF9-89CD-E63334D1E8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42380219"/>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0DAC822-D6D4-43D7-8306-60FE440B9DA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233624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8800AA2-5E8E-4716-BFA7-5A74734630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4782966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AA2ACE9-5949-4295-B68D-B7AF3682BD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2205976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B049DFE-42FC-4FA7-905D-2517710AED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525603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2CBEE63-9A3A-47E1-8F5E-7448A1B2167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6711208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A2B3580-3C82-4441-A485-3ED426B4BA9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9679340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105CEDB-309D-4F73-80D3-E22F777152F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94801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7178EED-7145-4D86-9C4E-FC33C87454C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4343062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02E4031-38FD-4BC9-A63A-B2501AB595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22006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7424179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F31D395-DDAC-4BB6-AAEE-E6D774E7E4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8336553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63DAAC96-D792-42F8-AE5E-C9FCBADEB73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5562076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9148763" cy="6851650"/>
            <a:chOff x="1" y="0"/>
            <a:chExt cx="5763" cy="4316"/>
          </a:xfrm>
        </p:grpSpPr>
        <p:sp>
          <p:nvSpPr>
            <p:cNvPr id="4608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6086" name="Group 6"/>
            <p:cNvGrpSpPr>
              <a:grpSpLocks/>
            </p:cNvGrpSpPr>
            <p:nvPr/>
          </p:nvGrpSpPr>
          <p:grpSpPr bwMode="auto">
            <a:xfrm>
              <a:off x="288" y="0"/>
              <a:ext cx="5098" cy="4316"/>
              <a:chOff x="288" y="0"/>
              <a:chExt cx="5098" cy="4316"/>
            </a:xfrm>
          </p:grpSpPr>
          <p:sp>
            <p:nvSpPr>
              <p:cNvPr id="4608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610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0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6111" name="Group 31"/>
            <p:cNvGrpSpPr>
              <a:grpSpLocks/>
            </p:cNvGrpSpPr>
            <p:nvPr/>
          </p:nvGrpSpPr>
          <p:grpSpPr bwMode="auto">
            <a:xfrm>
              <a:off x="1" y="392"/>
              <a:ext cx="5758" cy="1571"/>
              <a:chOff x="1" y="392"/>
              <a:chExt cx="5758" cy="1571"/>
            </a:xfrm>
          </p:grpSpPr>
          <p:sp>
            <p:nvSpPr>
              <p:cNvPr id="4611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612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6121" name="Rectangle 41"/>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6122" name="Rectangle 42"/>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6123" name="Rectangle 43"/>
          <p:cNvSpPr>
            <a:spLocks noGrp="1" noChangeArrowheads="1"/>
          </p:cNvSpPr>
          <p:nvPr>
            <p:ph type="sldNum" sz="quarter" idx="4"/>
          </p:nvPr>
        </p:nvSpPr>
        <p:spPr/>
        <p:txBody>
          <a:bodyPr/>
          <a:lstStyle>
            <a:lvl1pPr>
              <a:defRPr/>
            </a:lvl1pPr>
          </a:lstStyle>
          <a:p>
            <a:fld id="{19698320-940F-4FF9-89CD-E63334D1E8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38162809"/>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0DAC822-D6D4-43D7-8306-60FE440B9DA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3821550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8800AA2-5E8E-4716-BFA7-5A74734630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4338391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AA2ACE9-5949-4295-B68D-B7AF3682BD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9456267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B049DFE-42FC-4FA7-905D-2517710AED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5125091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2CBEE63-9A3A-47E1-8F5E-7448A1B2167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8608404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A2B3580-3C82-4441-A485-3ED426B4BA9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2682252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105CEDB-309D-4F73-80D3-E22F777152F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25168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1387127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7178EED-7145-4D86-9C4E-FC33C87454C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9807512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02E4031-38FD-4BC9-A63A-B2501AB595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1720222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F31D395-DDAC-4BB6-AAEE-E6D774E7E4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995867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63DAAC96-D792-42F8-AE5E-C9FCBADEB73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6477539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9148763" cy="6851650"/>
            <a:chOff x="1" y="0"/>
            <a:chExt cx="5763" cy="4316"/>
          </a:xfrm>
        </p:grpSpPr>
        <p:sp>
          <p:nvSpPr>
            <p:cNvPr id="4608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6086" name="Group 6"/>
            <p:cNvGrpSpPr>
              <a:grpSpLocks/>
            </p:cNvGrpSpPr>
            <p:nvPr/>
          </p:nvGrpSpPr>
          <p:grpSpPr bwMode="auto">
            <a:xfrm>
              <a:off x="288" y="0"/>
              <a:ext cx="5098" cy="4316"/>
              <a:chOff x="288" y="0"/>
              <a:chExt cx="5098" cy="4316"/>
            </a:xfrm>
          </p:grpSpPr>
          <p:sp>
            <p:nvSpPr>
              <p:cNvPr id="4608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610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0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6111" name="Group 31"/>
            <p:cNvGrpSpPr>
              <a:grpSpLocks/>
            </p:cNvGrpSpPr>
            <p:nvPr/>
          </p:nvGrpSpPr>
          <p:grpSpPr bwMode="auto">
            <a:xfrm>
              <a:off x="1" y="392"/>
              <a:ext cx="5758" cy="1571"/>
              <a:chOff x="1" y="392"/>
              <a:chExt cx="5758" cy="1571"/>
            </a:xfrm>
          </p:grpSpPr>
          <p:sp>
            <p:nvSpPr>
              <p:cNvPr id="4611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612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6121" name="Rectangle 41"/>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6122" name="Rectangle 42"/>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6123" name="Rectangle 43"/>
          <p:cNvSpPr>
            <a:spLocks noGrp="1" noChangeArrowheads="1"/>
          </p:cNvSpPr>
          <p:nvPr>
            <p:ph type="sldNum" sz="quarter" idx="4"/>
          </p:nvPr>
        </p:nvSpPr>
        <p:spPr/>
        <p:txBody>
          <a:bodyPr/>
          <a:lstStyle>
            <a:lvl1pPr>
              <a:defRPr/>
            </a:lvl1pPr>
          </a:lstStyle>
          <a:p>
            <a:fld id="{19698320-940F-4FF9-89CD-E63334D1E8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95655608"/>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0DAC822-D6D4-43D7-8306-60FE440B9DA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1445996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8800AA2-5E8E-4716-BFA7-5A74734630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8704619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AA2ACE9-5949-4295-B68D-B7AF3682BD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8390843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B049DFE-42FC-4FA7-905D-2517710AED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132105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2CBEE63-9A3A-47E1-8F5E-7448A1B2167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97557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0600414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A2B3580-3C82-4441-A485-3ED426B4BA9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4400548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105CEDB-309D-4F73-80D3-E22F777152F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493983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7178EED-7145-4D86-9C4E-FC33C87454C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5650497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02E4031-38FD-4BC9-A63A-B2501AB595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7514347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F31D395-DDAC-4BB6-AAEE-E6D774E7E4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5258674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63DAAC96-D792-42F8-AE5E-C9FCBADEB73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5206321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9148763" cy="6851650"/>
            <a:chOff x="1" y="0"/>
            <a:chExt cx="5763" cy="4316"/>
          </a:xfrm>
        </p:grpSpPr>
        <p:sp>
          <p:nvSpPr>
            <p:cNvPr id="4608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6086" name="Group 6"/>
            <p:cNvGrpSpPr>
              <a:grpSpLocks/>
            </p:cNvGrpSpPr>
            <p:nvPr/>
          </p:nvGrpSpPr>
          <p:grpSpPr bwMode="auto">
            <a:xfrm>
              <a:off x="288" y="0"/>
              <a:ext cx="5098" cy="4316"/>
              <a:chOff x="288" y="0"/>
              <a:chExt cx="5098" cy="4316"/>
            </a:xfrm>
          </p:grpSpPr>
          <p:sp>
            <p:nvSpPr>
              <p:cNvPr id="4608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610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0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6111" name="Group 31"/>
            <p:cNvGrpSpPr>
              <a:grpSpLocks/>
            </p:cNvGrpSpPr>
            <p:nvPr/>
          </p:nvGrpSpPr>
          <p:grpSpPr bwMode="auto">
            <a:xfrm>
              <a:off x="1" y="392"/>
              <a:ext cx="5758" cy="1571"/>
              <a:chOff x="1" y="392"/>
              <a:chExt cx="5758" cy="1571"/>
            </a:xfrm>
          </p:grpSpPr>
          <p:sp>
            <p:nvSpPr>
              <p:cNvPr id="4611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612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6121" name="Rectangle 41"/>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6122" name="Rectangle 42"/>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6123" name="Rectangle 43"/>
          <p:cNvSpPr>
            <a:spLocks noGrp="1" noChangeArrowheads="1"/>
          </p:cNvSpPr>
          <p:nvPr>
            <p:ph type="sldNum" sz="quarter" idx="4"/>
          </p:nvPr>
        </p:nvSpPr>
        <p:spPr/>
        <p:txBody>
          <a:bodyPr/>
          <a:lstStyle>
            <a:lvl1pPr>
              <a:defRPr/>
            </a:lvl1pPr>
          </a:lstStyle>
          <a:p>
            <a:fld id="{19698320-940F-4FF9-89CD-E63334D1E8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77550038"/>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0DAC822-D6D4-43D7-8306-60FE440B9DA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5206559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8800AA2-5E8E-4716-BFA7-5A74734630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066780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AA2ACE9-5949-4295-B68D-B7AF3682BD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6673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489421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B049DFE-42FC-4FA7-905D-2517710AED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7300280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2CBEE63-9A3A-47E1-8F5E-7448A1B2167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125001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A2B3580-3C82-4441-A485-3ED426B4BA9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3866436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105CEDB-309D-4F73-80D3-E22F777152F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7085527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7178EED-7145-4D86-9C4E-FC33C87454C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0930805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02E4031-38FD-4BC9-A63A-B2501AB595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12999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F31D395-DDAC-4BB6-AAEE-E6D774E7E4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167408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63DAAC96-D792-42F8-AE5E-C9FCBADEB73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848993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9148763" cy="6851650"/>
            <a:chOff x="1" y="0"/>
            <a:chExt cx="5763" cy="4316"/>
          </a:xfrm>
        </p:grpSpPr>
        <p:sp>
          <p:nvSpPr>
            <p:cNvPr id="4608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6086" name="Group 6"/>
            <p:cNvGrpSpPr>
              <a:grpSpLocks/>
            </p:cNvGrpSpPr>
            <p:nvPr/>
          </p:nvGrpSpPr>
          <p:grpSpPr bwMode="auto">
            <a:xfrm>
              <a:off x="288" y="0"/>
              <a:ext cx="5098" cy="4316"/>
              <a:chOff x="288" y="0"/>
              <a:chExt cx="5098" cy="4316"/>
            </a:xfrm>
          </p:grpSpPr>
          <p:sp>
            <p:nvSpPr>
              <p:cNvPr id="4608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610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0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6111" name="Group 31"/>
            <p:cNvGrpSpPr>
              <a:grpSpLocks/>
            </p:cNvGrpSpPr>
            <p:nvPr/>
          </p:nvGrpSpPr>
          <p:grpSpPr bwMode="auto">
            <a:xfrm>
              <a:off x="1" y="392"/>
              <a:ext cx="5758" cy="1571"/>
              <a:chOff x="1" y="392"/>
              <a:chExt cx="5758" cy="1571"/>
            </a:xfrm>
          </p:grpSpPr>
          <p:sp>
            <p:nvSpPr>
              <p:cNvPr id="4611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612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6121" name="Rectangle 41"/>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6122" name="Rectangle 42"/>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6123" name="Rectangle 43"/>
          <p:cNvSpPr>
            <a:spLocks noGrp="1" noChangeArrowheads="1"/>
          </p:cNvSpPr>
          <p:nvPr>
            <p:ph type="sldNum" sz="quarter" idx="4"/>
          </p:nvPr>
        </p:nvSpPr>
        <p:spPr/>
        <p:txBody>
          <a:bodyPr/>
          <a:lstStyle>
            <a:lvl1pPr>
              <a:defRPr/>
            </a:lvl1pPr>
          </a:lstStyle>
          <a:p>
            <a:fld id="{19698320-940F-4FF9-89CD-E63334D1E8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31793905"/>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0DAC822-D6D4-43D7-8306-60FE440B9DA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91174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0854733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8800AA2-5E8E-4716-BFA7-5A74734630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9625315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AA2ACE9-5949-4295-B68D-B7AF3682BD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593236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B049DFE-42FC-4FA7-905D-2517710AED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1147878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2CBEE63-9A3A-47E1-8F5E-7448A1B2167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4681073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A2B3580-3C82-4441-A485-3ED426B4BA9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2295840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105CEDB-309D-4F73-80D3-E22F777152F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7391114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7178EED-7145-4D86-9C4E-FC33C87454C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1121050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02E4031-38FD-4BC9-A63A-B2501AB595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5190334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F31D395-DDAC-4BB6-AAEE-E6D774E7E4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5590921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63DAAC96-D792-42F8-AE5E-C9FCBADEB73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15852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8998761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9148763" cy="6851650"/>
            <a:chOff x="1" y="0"/>
            <a:chExt cx="5763" cy="4316"/>
          </a:xfrm>
        </p:grpSpPr>
        <p:sp>
          <p:nvSpPr>
            <p:cNvPr id="4608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6086" name="Group 6"/>
            <p:cNvGrpSpPr>
              <a:grpSpLocks/>
            </p:cNvGrpSpPr>
            <p:nvPr/>
          </p:nvGrpSpPr>
          <p:grpSpPr bwMode="auto">
            <a:xfrm>
              <a:off x="288" y="0"/>
              <a:ext cx="5098" cy="4316"/>
              <a:chOff x="288" y="0"/>
              <a:chExt cx="5098" cy="4316"/>
            </a:xfrm>
          </p:grpSpPr>
          <p:sp>
            <p:nvSpPr>
              <p:cNvPr id="4608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8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09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610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610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0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6111" name="Group 31"/>
            <p:cNvGrpSpPr>
              <a:grpSpLocks/>
            </p:cNvGrpSpPr>
            <p:nvPr/>
          </p:nvGrpSpPr>
          <p:grpSpPr bwMode="auto">
            <a:xfrm>
              <a:off x="1" y="392"/>
              <a:ext cx="5758" cy="1571"/>
              <a:chOff x="1" y="392"/>
              <a:chExt cx="5758" cy="1571"/>
            </a:xfrm>
          </p:grpSpPr>
          <p:sp>
            <p:nvSpPr>
              <p:cNvPr id="4611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611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611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612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6121" name="Rectangle 41"/>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6122" name="Rectangle 42"/>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6123" name="Rectangle 43"/>
          <p:cNvSpPr>
            <a:spLocks noGrp="1" noChangeArrowheads="1"/>
          </p:cNvSpPr>
          <p:nvPr>
            <p:ph type="sldNum" sz="quarter" idx="4"/>
          </p:nvPr>
        </p:nvSpPr>
        <p:spPr/>
        <p:txBody>
          <a:bodyPr/>
          <a:lstStyle>
            <a:lvl1pPr>
              <a:defRPr/>
            </a:lvl1pPr>
          </a:lstStyle>
          <a:p>
            <a:fld id="{19698320-940F-4FF9-89CD-E63334D1E8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21745108"/>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0DAC822-D6D4-43D7-8306-60FE440B9DA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2364304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8800AA2-5E8E-4716-BFA7-5A74734630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0586947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AA2ACE9-5949-4295-B68D-B7AF3682BD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6460215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B049DFE-42FC-4FA7-905D-2517710AED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6299721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2CBEE63-9A3A-47E1-8F5E-7448A1B2167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0014783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A2B3580-3C82-4441-A485-3ED426B4BA9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2110046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105CEDB-309D-4F73-80D3-E22F777152F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8545238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7178EED-7145-4D86-9C4E-FC33C87454C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8292243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02E4031-38FD-4BC9-A63A-B2501AB595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78969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1330571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F31D395-DDAC-4BB6-AAEE-E6D774E7E4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2635124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63DAAC96-D792-42F8-AE5E-C9FCBADEB73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8717332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923C38B-2C73-47F5-8EAE-BF1634079BD2}" type="datetimeFigureOut">
              <a:rPr lang="en-US">
                <a:solidFill>
                  <a:prstClr val="white">
                    <a:tint val="75000"/>
                  </a:prstClr>
                </a:solidFill>
              </a:rPr>
              <a:pPr>
                <a:def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5C9DDC-2895-41DB-9673-723AF980DE8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48340796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351868-7BB8-4083-A67D-0134C81DD2CB}" type="datetimeFigureOut">
              <a:rPr lang="en-US">
                <a:solidFill>
                  <a:prstClr val="white">
                    <a:tint val="75000"/>
                  </a:prstClr>
                </a:solidFill>
              </a:rPr>
              <a:pPr>
                <a:def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52678B-14D3-4F58-8ADE-BB3A0181027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9150567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1DD263-D824-40CD-B714-1BA378F4701F}" type="datetimeFigureOut">
              <a:rPr lang="en-US">
                <a:solidFill>
                  <a:prstClr val="white">
                    <a:tint val="75000"/>
                  </a:prstClr>
                </a:solidFill>
              </a:rPr>
              <a:pPr>
                <a:def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D0F80E-7587-46EC-A2A0-341915F5A301}"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74898793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8EA3957-B93A-4BE7-B402-99E063EBE847}" type="datetimeFigureOut">
              <a:rPr lang="en-US">
                <a:solidFill>
                  <a:prstClr val="white">
                    <a:tint val="75000"/>
                  </a:prstClr>
                </a:solidFill>
              </a:rPr>
              <a:pPr>
                <a:defRPr/>
              </a:pPr>
              <a:t>7/25/2018</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BDCBEC-A2EB-4E0C-A757-229F5CB8C593}"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53681520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22DA41-6CDD-4549-AC5F-6C9CC85BB2DD}" type="datetimeFigureOut">
              <a:rPr lang="en-US">
                <a:solidFill>
                  <a:prstClr val="white">
                    <a:tint val="75000"/>
                  </a:prstClr>
                </a:solidFill>
              </a:rPr>
              <a:pPr>
                <a:defRPr/>
              </a:pPr>
              <a:t>7/25/2018</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9C78F3D-0221-4E0C-9F44-0E87A7A9833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26626297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D5338E8-0FF0-4163-BE72-CADB81AE7D39}" type="datetimeFigureOut">
              <a:rPr lang="en-US">
                <a:solidFill>
                  <a:prstClr val="white">
                    <a:tint val="75000"/>
                  </a:prstClr>
                </a:solidFill>
              </a:rPr>
              <a:pPr>
                <a:defRPr/>
              </a:pPr>
              <a:t>7/25/2018</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34B4463-F99B-4FF7-88AA-8150DB498F8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3355198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EA0D36-A703-4DEE-8628-BBEE2F40960C}" type="datetimeFigureOut">
              <a:rPr lang="en-US">
                <a:solidFill>
                  <a:prstClr val="white">
                    <a:tint val="75000"/>
                  </a:prstClr>
                </a:solidFill>
              </a:rPr>
              <a:pPr>
                <a:defRPr/>
              </a:pPr>
              <a:t>7/25/2018</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75B0DF2-CA02-4B25-9128-9858B84C214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10863006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B3B435-36F0-415B-9432-F8079CB970C6}" type="datetimeFigureOut">
              <a:rPr lang="en-US">
                <a:solidFill>
                  <a:prstClr val="white">
                    <a:tint val="75000"/>
                  </a:prstClr>
                </a:solidFill>
              </a:rPr>
              <a:pPr>
                <a:defRPr/>
              </a:pPr>
              <a:t>7/25/2018</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C27DC6B-DEF5-4C3A-A1BC-EE4AF09643E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16888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04560E-50C1-457E-9E8C-9B8291A794D2}" type="datetimeFigureOut">
              <a:rPr lang="en-US" smtClean="0"/>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CF4EFF-065E-4812-BAC2-030AD6DD4A74}" type="slidenum">
              <a:rPr lang="en-US" smtClean="0"/>
              <a:t>‹#›</a:t>
            </a:fld>
            <a:endParaRPr lang="en-US" dirty="0"/>
          </a:p>
        </p:txBody>
      </p:sp>
    </p:spTree>
    <p:extLst>
      <p:ext uri="{BB962C8B-B14F-4D97-AF65-F5344CB8AC3E}">
        <p14:creationId xmlns:p14="http://schemas.microsoft.com/office/powerpoint/2010/main" val="1184942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2485410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490B7F-C631-488E-9D6E-87A59328DF12}" type="datetimeFigureOut">
              <a:rPr lang="en-US">
                <a:solidFill>
                  <a:prstClr val="white">
                    <a:tint val="75000"/>
                  </a:prstClr>
                </a:solidFill>
              </a:rPr>
              <a:pPr>
                <a:defRPr/>
              </a:pPr>
              <a:t>7/25/2018</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B9A5A2-FCC9-4865-8F05-86F6EF64F03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64461229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F0C3AC-32F8-455D-AC6F-4901FD8F1242}" type="datetimeFigureOut">
              <a:rPr lang="en-US">
                <a:solidFill>
                  <a:prstClr val="white">
                    <a:tint val="75000"/>
                  </a:prstClr>
                </a:solidFill>
              </a:rPr>
              <a:pPr>
                <a:def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89B313-8ADE-4357-8BA9-FBEFA4B5B70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23757331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61C3B6-A1AE-40E2-9C2A-D2206E225A9D}" type="datetimeFigureOut">
              <a:rPr lang="en-US">
                <a:solidFill>
                  <a:prstClr val="white">
                    <a:tint val="75000"/>
                  </a:prstClr>
                </a:solidFill>
              </a:rPr>
              <a:pPr>
                <a:def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DA7274-A8B7-487F-82E0-4AD8D8DEC7E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71173879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770946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550435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350358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370806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172467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595559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9112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7096534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496290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241839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525672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192253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505930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268195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772484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685857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76045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3700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4080703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275826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540832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86086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407045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978825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11"/>
          </p:nvPr>
        </p:nvSpPr>
        <p:spPr bwMode="white"/>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2669745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EDA521-8DBD-4EDE-B7B6-571855CDB19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246752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7B6D39-537F-4AD1-9A43-708DBD43D7B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59118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AC2F6D-3659-4BD9-B3D8-6A16A0F42FA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419697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C4BED5-4B1C-420F-BB5D-BEA1D70BCD3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883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5361180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C3C96F-6189-43E3-9531-72FCE807EFD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740898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1D116E-0CCC-47FD-83C8-D3FF838BD44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084418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898D28-2BA0-44CD-90D9-EBBF5655B9A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82040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3C6295-3A1B-4CA3-A959-956F3306E5B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695394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38B9BE-77F3-4114-B5B1-711F3F2CCD0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552418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08032A-DA78-4BBD-B7F5-652B044B050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210831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58BCE0-C6DC-4459-9DB2-C6B25CA70CE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9562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36309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31800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05837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65357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63519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04560E-50C1-457E-9E8C-9B8291A794D2}" type="datetimeFigureOut">
              <a:rPr lang="en-US" smtClean="0"/>
              <a:t>7/25/2018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CF4EFF-065E-4812-BAC2-030AD6DD4A74}" type="slidenum">
              <a:rPr lang="en-US" smtClean="0"/>
              <a:t>‹#›</a:t>
            </a:fld>
            <a:endParaRPr lang="en-US" dirty="0"/>
          </a:p>
        </p:txBody>
      </p:sp>
    </p:spTree>
    <p:extLst>
      <p:ext uri="{BB962C8B-B14F-4D97-AF65-F5344CB8AC3E}">
        <p14:creationId xmlns:p14="http://schemas.microsoft.com/office/powerpoint/2010/main" val="18096578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38738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22811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077576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19092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423354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96414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809867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590255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525906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3540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04560E-50C1-457E-9E8C-9B8291A794D2}" type="datetimeFigureOut">
              <a:rPr lang="en-US" smtClean="0"/>
              <a:t>7/25/2018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CF4EFF-065E-4812-BAC2-030AD6DD4A74}" type="slidenum">
              <a:rPr lang="en-US" smtClean="0"/>
              <a:t>‹#›</a:t>
            </a:fld>
            <a:endParaRPr lang="en-US" dirty="0"/>
          </a:p>
        </p:txBody>
      </p:sp>
    </p:spTree>
    <p:extLst>
      <p:ext uri="{BB962C8B-B14F-4D97-AF65-F5344CB8AC3E}">
        <p14:creationId xmlns:p14="http://schemas.microsoft.com/office/powerpoint/2010/main" val="36538621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795535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812141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137503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60500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317924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967550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130413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74987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53004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2387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04560E-50C1-457E-9E8C-9B8291A794D2}" type="datetimeFigureOut">
              <a:rPr lang="en-US" smtClean="0"/>
              <a:t>7/25/2018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CF4EFF-065E-4812-BAC2-030AD6DD4A74}" type="slidenum">
              <a:rPr lang="en-US" smtClean="0"/>
              <a:t>‹#›</a:t>
            </a:fld>
            <a:endParaRPr lang="en-US" dirty="0"/>
          </a:p>
        </p:txBody>
      </p:sp>
    </p:spTree>
    <p:extLst>
      <p:ext uri="{BB962C8B-B14F-4D97-AF65-F5344CB8AC3E}">
        <p14:creationId xmlns:p14="http://schemas.microsoft.com/office/powerpoint/2010/main" val="42015512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182082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831839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563260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703591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098634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824295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164895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099373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687504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0292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4560E-50C1-457E-9E8C-9B8291A794D2}" type="datetimeFigureOut">
              <a:rPr lang="en-US" smtClean="0"/>
              <a:t>7/25/2018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CF4EFF-065E-4812-BAC2-030AD6DD4A74}" type="slidenum">
              <a:rPr lang="en-US" smtClean="0"/>
              <a:t>‹#›</a:t>
            </a:fld>
            <a:endParaRPr lang="en-US" dirty="0"/>
          </a:p>
        </p:txBody>
      </p:sp>
    </p:spTree>
    <p:extLst>
      <p:ext uri="{BB962C8B-B14F-4D97-AF65-F5344CB8AC3E}">
        <p14:creationId xmlns:p14="http://schemas.microsoft.com/office/powerpoint/2010/main" val="22930729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266438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165731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200835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013374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457530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999545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657971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351860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60807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7251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560E-50C1-457E-9E8C-9B8291A794D2}" type="datetimeFigureOut">
              <a:rPr lang="en-US" smtClean="0"/>
              <a:t>7/25/2018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CF4EFF-065E-4812-BAC2-030AD6DD4A74}" type="slidenum">
              <a:rPr lang="en-US" smtClean="0"/>
              <a:t>‹#›</a:t>
            </a:fld>
            <a:endParaRPr lang="en-US" dirty="0"/>
          </a:p>
        </p:txBody>
      </p:sp>
    </p:spTree>
    <p:extLst>
      <p:ext uri="{BB962C8B-B14F-4D97-AF65-F5344CB8AC3E}">
        <p14:creationId xmlns:p14="http://schemas.microsoft.com/office/powerpoint/2010/main" val="24686583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132378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683226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522674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77400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704208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421338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813682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164704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099338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2860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560E-50C1-457E-9E8C-9B8291A794D2}" type="datetimeFigureOut">
              <a:rPr lang="en-US" smtClean="0"/>
              <a:t>7/25/2018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CF4EFF-065E-4812-BAC2-030AD6DD4A74}" type="slidenum">
              <a:rPr lang="en-US" smtClean="0"/>
              <a:t>‹#›</a:t>
            </a:fld>
            <a:endParaRPr lang="en-US" dirty="0"/>
          </a:p>
        </p:txBody>
      </p:sp>
    </p:spTree>
    <p:extLst>
      <p:ext uri="{BB962C8B-B14F-4D97-AF65-F5344CB8AC3E}">
        <p14:creationId xmlns:p14="http://schemas.microsoft.com/office/powerpoint/2010/main" val="36179687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14904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8194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0963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17824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17763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32930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60422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64978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08286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471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1.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2.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theme" Target="../theme/theme14.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theme" Target="../theme/theme15.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theme" Target="../theme/theme16.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theme" Target="../theme/theme17.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theme" Target="../theme/theme1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theme" Target="../theme/theme19.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theme" Target="../theme/theme20.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theme" Target="../theme/theme21.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theme" Target="../theme/theme22.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slideLayout" Target="../slideLayouts/slideLayout255.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theme" Target="../theme/theme2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theme" Target="../theme/theme24.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slideLayout" Target="../slideLayouts/slideLayout279.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theme" Target="../theme/theme25.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12" Type="http://schemas.openxmlformats.org/officeDocument/2006/relationships/slideLayout" Target="../slideLayouts/slideLayout291.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5" Type="http://schemas.openxmlformats.org/officeDocument/2006/relationships/slideLayout" Target="../slideLayouts/slideLayout284.xml"/><Relationship Id="rId10" Type="http://schemas.openxmlformats.org/officeDocument/2006/relationships/slideLayout" Target="../slideLayouts/slideLayout289.xml"/><Relationship Id="rId4" Type="http://schemas.openxmlformats.org/officeDocument/2006/relationships/slideLayout" Target="../slideLayouts/slideLayout283.xml"/><Relationship Id="rId9" Type="http://schemas.openxmlformats.org/officeDocument/2006/relationships/slideLayout" Target="../slideLayouts/slideLayout288.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9.xml"/><Relationship Id="rId3" Type="http://schemas.openxmlformats.org/officeDocument/2006/relationships/slideLayout" Target="../slideLayouts/slideLayout294.xml"/><Relationship Id="rId7" Type="http://schemas.openxmlformats.org/officeDocument/2006/relationships/slideLayout" Target="../slideLayouts/slideLayout298.xml"/><Relationship Id="rId12" Type="http://schemas.openxmlformats.org/officeDocument/2006/relationships/theme" Target="../theme/theme26.xml"/><Relationship Id="rId2" Type="http://schemas.openxmlformats.org/officeDocument/2006/relationships/slideLayout" Target="../slideLayouts/slideLayout293.xml"/><Relationship Id="rId1" Type="http://schemas.openxmlformats.org/officeDocument/2006/relationships/slideLayout" Target="../slideLayouts/slideLayout292.xml"/><Relationship Id="rId6" Type="http://schemas.openxmlformats.org/officeDocument/2006/relationships/slideLayout" Target="../slideLayouts/slideLayout297.xml"/><Relationship Id="rId11" Type="http://schemas.openxmlformats.org/officeDocument/2006/relationships/slideLayout" Target="../slideLayouts/slideLayout302.xml"/><Relationship Id="rId5" Type="http://schemas.openxmlformats.org/officeDocument/2006/relationships/slideLayout" Target="../slideLayouts/slideLayout296.xml"/><Relationship Id="rId10" Type="http://schemas.openxmlformats.org/officeDocument/2006/relationships/slideLayout" Target="../slideLayouts/slideLayout301.xml"/><Relationship Id="rId4" Type="http://schemas.openxmlformats.org/officeDocument/2006/relationships/slideLayout" Target="../slideLayouts/slideLayout295.xml"/><Relationship Id="rId9" Type="http://schemas.openxmlformats.org/officeDocument/2006/relationships/slideLayout" Target="../slideLayouts/slideLayout30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0.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theme" Target="../theme/theme27.xml"/><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0" Type="http://schemas.openxmlformats.org/officeDocument/2006/relationships/slideLayout" Target="../slideLayouts/slideLayout312.xml"/><Relationship Id="rId4" Type="http://schemas.openxmlformats.org/officeDocument/2006/relationships/slideLayout" Target="../slideLayouts/slideLayout306.xml"/><Relationship Id="rId9" Type="http://schemas.openxmlformats.org/officeDocument/2006/relationships/slideLayout" Target="../slideLayouts/slideLayout31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1.xml"/><Relationship Id="rId3" Type="http://schemas.openxmlformats.org/officeDocument/2006/relationships/slideLayout" Target="../slideLayouts/slideLayout316.xml"/><Relationship Id="rId7" Type="http://schemas.openxmlformats.org/officeDocument/2006/relationships/slideLayout" Target="../slideLayouts/slideLayout320.xml"/><Relationship Id="rId12" Type="http://schemas.openxmlformats.org/officeDocument/2006/relationships/theme" Target="../theme/theme28.xml"/><Relationship Id="rId2" Type="http://schemas.openxmlformats.org/officeDocument/2006/relationships/slideLayout" Target="../slideLayouts/slideLayout315.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5" Type="http://schemas.openxmlformats.org/officeDocument/2006/relationships/slideLayout" Target="../slideLayouts/slideLayout318.xml"/><Relationship Id="rId10" Type="http://schemas.openxmlformats.org/officeDocument/2006/relationships/slideLayout" Target="../slideLayouts/slideLayout323.xml"/><Relationship Id="rId4" Type="http://schemas.openxmlformats.org/officeDocument/2006/relationships/slideLayout" Target="../slideLayouts/slideLayout317.xml"/><Relationship Id="rId9" Type="http://schemas.openxmlformats.org/officeDocument/2006/relationships/slideLayout" Target="../slideLayouts/slideLayout322.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image" Target="../media/image2.png"/><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theme" Target="../theme/theme29.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heme" Target="../theme/theme30.xml"/><Relationship Id="rId2" Type="http://schemas.openxmlformats.org/officeDocument/2006/relationships/slideLayout" Target="../slideLayouts/slideLayout337.xml"/><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slideLayout" Target="../slideLayouts/slideLayout346.xml"/><Relationship Id="rId5" Type="http://schemas.openxmlformats.org/officeDocument/2006/relationships/slideLayout" Target="../slideLayouts/slideLayout340.xml"/><Relationship Id="rId10" Type="http://schemas.openxmlformats.org/officeDocument/2006/relationships/slideLayout" Target="../slideLayouts/slideLayout345.xml"/><Relationship Id="rId4" Type="http://schemas.openxmlformats.org/officeDocument/2006/relationships/slideLayout" Target="../slideLayouts/slideLayout339.xml"/><Relationship Id="rId9" Type="http://schemas.openxmlformats.org/officeDocument/2006/relationships/slideLayout" Target="../slideLayouts/slideLayout3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4560E-50C1-457E-9E8C-9B8291A794D2}" type="datetimeFigureOut">
              <a:rPr lang="en-US" smtClean="0"/>
              <a:t>7/25/2018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F4EFF-065E-4812-BAC2-030AD6DD4A74}" type="slidenum">
              <a:rPr lang="en-US" smtClean="0"/>
              <a:t>‹#›</a:t>
            </a:fld>
            <a:endParaRPr lang="en-US" dirty="0"/>
          </a:p>
        </p:txBody>
      </p:sp>
    </p:spTree>
    <p:extLst>
      <p:ext uri="{BB962C8B-B14F-4D97-AF65-F5344CB8AC3E}">
        <p14:creationId xmlns:p14="http://schemas.microsoft.com/office/powerpoint/2010/main" val="141013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588" y="0"/>
            <a:ext cx="9148762" cy="6851650"/>
            <a:chOff x="1" y="0"/>
            <a:chExt cx="5763" cy="4316"/>
          </a:xfrm>
        </p:grpSpPr>
        <p:sp>
          <p:nvSpPr>
            <p:cNvPr id="4505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5062" name="Group 6"/>
            <p:cNvGrpSpPr>
              <a:grpSpLocks/>
            </p:cNvGrpSpPr>
            <p:nvPr/>
          </p:nvGrpSpPr>
          <p:grpSpPr bwMode="auto">
            <a:xfrm>
              <a:off x="288" y="0"/>
              <a:ext cx="5098" cy="4316"/>
              <a:chOff x="288" y="0"/>
              <a:chExt cx="5098" cy="4316"/>
            </a:xfrm>
          </p:grpSpPr>
          <p:sp>
            <p:nvSpPr>
              <p:cNvPr id="4506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507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5087" name="Group 31"/>
            <p:cNvGrpSpPr>
              <a:grpSpLocks/>
            </p:cNvGrpSpPr>
            <p:nvPr/>
          </p:nvGrpSpPr>
          <p:grpSpPr bwMode="auto">
            <a:xfrm>
              <a:off x="1" y="392"/>
              <a:ext cx="5758" cy="1571"/>
              <a:chOff x="1" y="392"/>
              <a:chExt cx="5758" cy="1571"/>
            </a:xfrm>
          </p:grpSpPr>
          <p:sp>
            <p:nvSpPr>
              <p:cNvPr id="4508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509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0780B1B8-38FE-4BB5-B8FF-3309160A206D}" type="slidenum">
              <a:rPr lang="en-US">
                <a:solidFill>
                  <a:srgbClr val="FFFFFF"/>
                </a:solidFill>
              </a:rPr>
              <a:pPr fontAlgn="base">
                <a:spcBef>
                  <a:spcPct val="0"/>
                </a:spcBef>
                <a:spcAft>
                  <a:spcPct val="0"/>
                </a:spcAft>
              </a:pPr>
              <a:t>‹#›</a:t>
            </a:fld>
            <a:endParaRPr lang="en-US">
              <a:solidFill>
                <a:srgbClr val="FFFFFF"/>
              </a:solidFill>
            </a:endParaRPr>
          </a:p>
        </p:txBody>
      </p:sp>
      <p:sp>
        <p:nvSpPr>
          <p:cNvPr id="450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66190835"/>
      </p:ext>
    </p:extLst>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588" y="0"/>
            <a:ext cx="9148762" cy="6851650"/>
            <a:chOff x="1" y="0"/>
            <a:chExt cx="5763" cy="4316"/>
          </a:xfrm>
        </p:grpSpPr>
        <p:sp>
          <p:nvSpPr>
            <p:cNvPr id="4505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5062" name="Group 6"/>
            <p:cNvGrpSpPr>
              <a:grpSpLocks/>
            </p:cNvGrpSpPr>
            <p:nvPr/>
          </p:nvGrpSpPr>
          <p:grpSpPr bwMode="auto">
            <a:xfrm>
              <a:off x="288" y="0"/>
              <a:ext cx="5098" cy="4316"/>
              <a:chOff x="288" y="0"/>
              <a:chExt cx="5098" cy="4316"/>
            </a:xfrm>
          </p:grpSpPr>
          <p:sp>
            <p:nvSpPr>
              <p:cNvPr id="4506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507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5087" name="Group 31"/>
            <p:cNvGrpSpPr>
              <a:grpSpLocks/>
            </p:cNvGrpSpPr>
            <p:nvPr/>
          </p:nvGrpSpPr>
          <p:grpSpPr bwMode="auto">
            <a:xfrm>
              <a:off x="1" y="392"/>
              <a:ext cx="5758" cy="1571"/>
              <a:chOff x="1" y="392"/>
              <a:chExt cx="5758" cy="1571"/>
            </a:xfrm>
          </p:grpSpPr>
          <p:sp>
            <p:nvSpPr>
              <p:cNvPr id="4508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509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0780B1B8-38FE-4BB5-B8FF-3309160A206D}" type="slidenum">
              <a:rPr lang="en-US">
                <a:solidFill>
                  <a:srgbClr val="FFFFFF"/>
                </a:solidFill>
              </a:rPr>
              <a:pPr fontAlgn="base">
                <a:spcBef>
                  <a:spcPct val="0"/>
                </a:spcBef>
                <a:spcAft>
                  <a:spcPct val="0"/>
                </a:spcAft>
              </a:pPr>
              <a:t>‹#›</a:t>
            </a:fld>
            <a:endParaRPr lang="en-US">
              <a:solidFill>
                <a:srgbClr val="FFFFFF"/>
              </a:solidFill>
            </a:endParaRPr>
          </a:p>
        </p:txBody>
      </p:sp>
      <p:sp>
        <p:nvSpPr>
          <p:cNvPr id="450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886457063"/>
      </p:ext>
    </p:extLst>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588" y="0"/>
            <a:ext cx="9148762" cy="6851650"/>
            <a:chOff x="1" y="0"/>
            <a:chExt cx="5763" cy="4316"/>
          </a:xfrm>
        </p:grpSpPr>
        <p:sp>
          <p:nvSpPr>
            <p:cNvPr id="4505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5062" name="Group 6"/>
            <p:cNvGrpSpPr>
              <a:grpSpLocks/>
            </p:cNvGrpSpPr>
            <p:nvPr/>
          </p:nvGrpSpPr>
          <p:grpSpPr bwMode="auto">
            <a:xfrm>
              <a:off x="288" y="0"/>
              <a:ext cx="5098" cy="4316"/>
              <a:chOff x="288" y="0"/>
              <a:chExt cx="5098" cy="4316"/>
            </a:xfrm>
          </p:grpSpPr>
          <p:sp>
            <p:nvSpPr>
              <p:cNvPr id="4506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507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5087" name="Group 31"/>
            <p:cNvGrpSpPr>
              <a:grpSpLocks/>
            </p:cNvGrpSpPr>
            <p:nvPr/>
          </p:nvGrpSpPr>
          <p:grpSpPr bwMode="auto">
            <a:xfrm>
              <a:off x="1" y="392"/>
              <a:ext cx="5758" cy="1571"/>
              <a:chOff x="1" y="392"/>
              <a:chExt cx="5758" cy="1571"/>
            </a:xfrm>
          </p:grpSpPr>
          <p:sp>
            <p:nvSpPr>
              <p:cNvPr id="4508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509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0780B1B8-38FE-4BB5-B8FF-3309160A206D}" type="slidenum">
              <a:rPr lang="en-US">
                <a:solidFill>
                  <a:srgbClr val="FFFFFF"/>
                </a:solidFill>
              </a:rPr>
              <a:pPr fontAlgn="base">
                <a:spcBef>
                  <a:spcPct val="0"/>
                </a:spcBef>
                <a:spcAft>
                  <a:spcPct val="0"/>
                </a:spcAft>
              </a:pPr>
              <a:t>‹#›</a:t>
            </a:fld>
            <a:endParaRPr lang="en-US">
              <a:solidFill>
                <a:srgbClr val="FFFFFF"/>
              </a:solidFill>
            </a:endParaRPr>
          </a:p>
        </p:txBody>
      </p:sp>
      <p:sp>
        <p:nvSpPr>
          <p:cNvPr id="450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872007951"/>
      </p:ext>
    </p:extLst>
  </p:cSld>
  <p:clrMap bg1="dk2" tx1="lt1" bg2="dk1"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588" y="0"/>
            <a:ext cx="9148762" cy="6851650"/>
            <a:chOff x="1" y="0"/>
            <a:chExt cx="5763" cy="4316"/>
          </a:xfrm>
        </p:grpSpPr>
        <p:sp>
          <p:nvSpPr>
            <p:cNvPr id="4505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5062" name="Group 6"/>
            <p:cNvGrpSpPr>
              <a:grpSpLocks/>
            </p:cNvGrpSpPr>
            <p:nvPr/>
          </p:nvGrpSpPr>
          <p:grpSpPr bwMode="auto">
            <a:xfrm>
              <a:off x="288" y="0"/>
              <a:ext cx="5098" cy="4316"/>
              <a:chOff x="288" y="0"/>
              <a:chExt cx="5098" cy="4316"/>
            </a:xfrm>
          </p:grpSpPr>
          <p:sp>
            <p:nvSpPr>
              <p:cNvPr id="4506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507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5087" name="Group 31"/>
            <p:cNvGrpSpPr>
              <a:grpSpLocks/>
            </p:cNvGrpSpPr>
            <p:nvPr/>
          </p:nvGrpSpPr>
          <p:grpSpPr bwMode="auto">
            <a:xfrm>
              <a:off x="1" y="392"/>
              <a:ext cx="5758" cy="1571"/>
              <a:chOff x="1" y="392"/>
              <a:chExt cx="5758" cy="1571"/>
            </a:xfrm>
          </p:grpSpPr>
          <p:sp>
            <p:nvSpPr>
              <p:cNvPr id="4508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509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8168C5A7-169D-4AB3-BC6B-13510F80B148}" type="slidenum">
              <a:rPr lang="en-US">
                <a:solidFill>
                  <a:srgbClr val="FFFFFF"/>
                </a:solidFill>
              </a:rPr>
              <a:pPr fontAlgn="base">
                <a:spcBef>
                  <a:spcPct val="0"/>
                </a:spcBef>
                <a:spcAft>
                  <a:spcPct val="0"/>
                </a:spcAft>
              </a:pPr>
              <a:t>‹#›</a:t>
            </a:fld>
            <a:endParaRPr lang="en-US">
              <a:solidFill>
                <a:srgbClr val="FFFFFF"/>
              </a:solidFill>
            </a:endParaRPr>
          </a:p>
        </p:txBody>
      </p:sp>
      <p:sp>
        <p:nvSpPr>
          <p:cNvPr id="450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75611154"/>
      </p:ext>
    </p:extLst>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588" y="0"/>
            <a:ext cx="9148762" cy="6851650"/>
            <a:chOff x="1" y="0"/>
            <a:chExt cx="5763" cy="4316"/>
          </a:xfrm>
        </p:grpSpPr>
        <p:sp>
          <p:nvSpPr>
            <p:cNvPr id="4505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5062" name="Group 6"/>
            <p:cNvGrpSpPr>
              <a:grpSpLocks/>
            </p:cNvGrpSpPr>
            <p:nvPr/>
          </p:nvGrpSpPr>
          <p:grpSpPr bwMode="auto">
            <a:xfrm>
              <a:off x="288" y="0"/>
              <a:ext cx="5098" cy="4316"/>
              <a:chOff x="288" y="0"/>
              <a:chExt cx="5098" cy="4316"/>
            </a:xfrm>
          </p:grpSpPr>
          <p:sp>
            <p:nvSpPr>
              <p:cNvPr id="4506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507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5087" name="Group 31"/>
            <p:cNvGrpSpPr>
              <a:grpSpLocks/>
            </p:cNvGrpSpPr>
            <p:nvPr/>
          </p:nvGrpSpPr>
          <p:grpSpPr bwMode="auto">
            <a:xfrm>
              <a:off x="1" y="392"/>
              <a:ext cx="5758" cy="1571"/>
              <a:chOff x="1" y="392"/>
              <a:chExt cx="5758" cy="1571"/>
            </a:xfrm>
          </p:grpSpPr>
          <p:sp>
            <p:nvSpPr>
              <p:cNvPr id="4508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509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8168C5A7-169D-4AB3-BC6B-13510F80B148}" type="slidenum">
              <a:rPr lang="en-US">
                <a:solidFill>
                  <a:srgbClr val="FFFFFF"/>
                </a:solidFill>
              </a:rPr>
              <a:pPr fontAlgn="base">
                <a:spcBef>
                  <a:spcPct val="0"/>
                </a:spcBef>
                <a:spcAft>
                  <a:spcPct val="0"/>
                </a:spcAft>
              </a:pPr>
              <a:t>‹#›</a:t>
            </a:fld>
            <a:endParaRPr lang="en-US">
              <a:solidFill>
                <a:srgbClr val="FFFFFF"/>
              </a:solidFill>
            </a:endParaRPr>
          </a:p>
        </p:txBody>
      </p:sp>
      <p:sp>
        <p:nvSpPr>
          <p:cNvPr id="450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978185839"/>
      </p:ext>
    </p:extLst>
  </p:cSld>
  <p:clrMap bg1="dk2" tx1="lt1" bg2="dk1"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588" y="0"/>
            <a:ext cx="9148762" cy="6851650"/>
            <a:chOff x="1" y="0"/>
            <a:chExt cx="5763" cy="4316"/>
          </a:xfrm>
        </p:grpSpPr>
        <p:sp>
          <p:nvSpPr>
            <p:cNvPr id="4505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5062" name="Group 6"/>
            <p:cNvGrpSpPr>
              <a:grpSpLocks/>
            </p:cNvGrpSpPr>
            <p:nvPr/>
          </p:nvGrpSpPr>
          <p:grpSpPr bwMode="auto">
            <a:xfrm>
              <a:off x="288" y="0"/>
              <a:ext cx="5098" cy="4316"/>
              <a:chOff x="288" y="0"/>
              <a:chExt cx="5098" cy="4316"/>
            </a:xfrm>
          </p:grpSpPr>
          <p:sp>
            <p:nvSpPr>
              <p:cNvPr id="4506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507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5087" name="Group 31"/>
            <p:cNvGrpSpPr>
              <a:grpSpLocks/>
            </p:cNvGrpSpPr>
            <p:nvPr/>
          </p:nvGrpSpPr>
          <p:grpSpPr bwMode="auto">
            <a:xfrm>
              <a:off x="1" y="392"/>
              <a:ext cx="5758" cy="1571"/>
              <a:chOff x="1" y="392"/>
              <a:chExt cx="5758" cy="1571"/>
            </a:xfrm>
          </p:grpSpPr>
          <p:sp>
            <p:nvSpPr>
              <p:cNvPr id="4508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509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8168C5A7-169D-4AB3-BC6B-13510F80B148}" type="slidenum">
              <a:rPr lang="en-US">
                <a:solidFill>
                  <a:srgbClr val="FFFFFF"/>
                </a:solidFill>
              </a:rPr>
              <a:pPr fontAlgn="base">
                <a:spcBef>
                  <a:spcPct val="0"/>
                </a:spcBef>
                <a:spcAft>
                  <a:spcPct val="0"/>
                </a:spcAft>
              </a:pPr>
              <a:t>‹#›</a:t>
            </a:fld>
            <a:endParaRPr lang="en-US">
              <a:solidFill>
                <a:srgbClr val="FFFFFF"/>
              </a:solidFill>
            </a:endParaRPr>
          </a:p>
        </p:txBody>
      </p:sp>
      <p:sp>
        <p:nvSpPr>
          <p:cNvPr id="450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728493198"/>
      </p:ext>
    </p:extLst>
  </p:cSld>
  <p:clrMap bg1="dk2" tx1="lt1" bg2="dk1"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588" y="0"/>
            <a:ext cx="9148762" cy="6851650"/>
            <a:chOff x="1" y="0"/>
            <a:chExt cx="5763" cy="4316"/>
          </a:xfrm>
        </p:grpSpPr>
        <p:sp>
          <p:nvSpPr>
            <p:cNvPr id="4505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5062" name="Group 6"/>
            <p:cNvGrpSpPr>
              <a:grpSpLocks/>
            </p:cNvGrpSpPr>
            <p:nvPr/>
          </p:nvGrpSpPr>
          <p:grpSpPr bwMode="auto">
            <a:xfrm>
              <a:off x="288" y="0"/>
              <a:ext cx="5098" cy="4316"/>
              <a:chOff x="288" y="0"/>
              <a:chExt cx="5098" cy="4316"/>
            </a:xfrm>
          </p:grpSpPr>
          <p:sp>
            <p:nvSpPr>
              <p:cNvPr id="4506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507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5087" name="Group 31"/>
            <p:cNvGrpSpPr>
              <a:grpSpLocks/>
            </p:cNvGrpSpPr>
            <p:nvPr/>
          </p:nvGrpSpPr>
          <p:grpSpPr bwMode="auto">
            <a:xfrm>
              <a:off x="1" y="392"/>
              <a:ext cx="5758" cy="1571"/>
              <a:chOff x="1" y="392"/>
              <a:chExt cx="5758" cy="1571"/>
            </a:xfrm>
          </p:grpSpPr>
          <p:sp>
            <p:nvSpPr>
              <p:cNvPr id="4508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509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8168C5A7-169D-4AB3-BC6B-13510F80B148}" type="slidenum">
              <a:rPr lang="en-US">
                <a:solidFill>
                  <a:srgbClr val="FFFFFF"/>
                </a:solidFill>
              </a:rPr>
              <a:pPr fontAlgn="base">
                <a:spcBef>
                  <a:spcPct val="0"/>
                </a:spcBef>
                <a:spcAft>
                  <a:spcPct val="0"/>
                </a:spcAft>
              </a:pPr>
              <a:t>‹#›</a:t>
            </a:fld>
            <a:endParaRPr lang="en-US">
              <a:solidFill>
                <a:srgbClr val="FFFFFF"/>
              </a:solidFill>
            </a:endParaRPr>
          </a:p>
        </p:txBody>
      </p:sp>
      <p:sp>
        <p:nvSpPr>
          <p:cNvPr id="450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591056476"/>
      </p:ext>
    </p:extLst>
  </p:cSld>
  <p:clrMap bg1="dk2" tx1="lt1" bg2="dk1"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588" y="0"/>
            <a:ext cx="9148762" cy="6851650"/>
            <a:chOff x="1" y="0"/>
            <a:chExt cx="5763" cy="4316"/>
          </a:xfrm>
        </p:grpSpPr>
        <p:sp>
          <p:nvSpPr>
            <p:cNvPr id="4505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5062" name="Group 6"/>
            <p:cNvGrpSpPr>
              <a:grpSpLocks/>
            </p:cNvGrpSpPr>
            <p:nvPr/>
          </p:nvGrpSpPr>
          <p:grpSpPr bwMode="auto">
            <a:xfrm>
              <a:off x="288" y="0"/>
              <a:ext cx="5098" cy="4316"/>
              <a:chOff x="288" y="0"/>
              <a:chExt cx="5098" cy="4316"/>
            </a:xfrm>
          </p:grpSpPr>
          <p:sp>
            <p:nvSpPr>
              <p:cNvPr id="4506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507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5087" name="Group 31"/>
            <p:cNvGrpSpPr>
              <a:grpSpLocks/>
            </p:cNvGrpSpPr>
            <p:nvPr/>
          </p:nvGrpSpPr>
          <p:grpSpPr bwMode="auto">
            <a:xfrm>
              <a:off x="1" y="392"/>
              <a:ext cx="5758" cy="1571"/>
              <a:chOff x="1" y="392"/>
              <a:chExt cx="5758" cy="1571"/>
            </a:xfrm>
          </p:grpSpPr>
          <p:sp>
            <p:nvSpPr>
              <p:cNvPr id="4508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509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8168C5A7-169D-4AB3-BC6B-13510F80B148}" type="slidenum">
              <a:rPr lang="en-US">
                <a:solidFill>
                  <a:srgbClr val="FFFFFF"/>
                </a:solidFill>
              </a:rPr>
              <a:pPr fontAlgn="base">
                <a:spcBef>
                  <a:spcPct val="0"/>
                </a:spcBef>
                <a:spcAft>
                  <a:spcPct val="0"/>
                </a:spcAft>
              </a:pPr>
              <a:t>‹#›</a:t>
            </a:fld>
            <a:endParaRPr lang="en-US">
              <a:solidFill>
                <a:srgbClr val="FFFFFF"/>
              </a:solidFill>
            </a:endParaRPr>
          </a:p>
        </p:txBody>
      </p:sp>
      <p:sp>
        <p:nvSpPr>
          <p:cNvPr id="450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972596234"/>
      </p:ext>
    </p:extLst>
  </p:cSld>
  <p:clrMap bg1="dk2" tx1="lt1" bg2="dk1"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588" y="0"/>
            <a:ext cx="9148762" cy="6851650"/>
            <a:chOff x="1" y="0"/>
            <a:chExt cx="5763" cy="4316"/>
          </a:xfrm>
        </p:grpSpPr>
        <p:sp>
          <p:nvSpPr>
            <p:cNvPr id="4505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5062" name="Group 6"/>
            <p:cNvGrpSpPr>
              <a:grpSpLocks/>
            </p:cNvGrpSpPr>
            <p:nvPr/>
          </p:nvGrpSpPr>
          <p:grpSpPr bwMode="auto">
            <a:xfrm>
              <a:off x="288" y="0"/>
              <a:ext cx="5098" cy="4316"/>
              <a:chOff x="288" y="0"/>
              <a:chExt cx="5098" cy="4316"/>
            </a:xfrm>
          </p:grpSpPr>
          <p:sp>
            <p:nvSpPr>
              <p:cNvPr id="4506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507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5087" name="Group 31"/>
            <p:cNvGrpSpPr>
              <a:grpSpLocks/>
            </p:cNvGrpSpPr>
            <p:nvPr/>
          </p:nvGrpSpPr>
          <p:grpSpPr bwMode="auto">
            <a:xfrm>
              <a:off x="1" y="392"/>
              <a:ext cx="5758" cy="1571"/>
              <a:chOff x="1" y="392"/>
              <a:chExt cx="5758" cy="1571"/>
            </a:xfrm>
          </p:grpSpPr>
          <p:sp>
            <p:nvSpPr>
              <p:cNvPr id="4508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509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8168C5A7-169D-4AB3-BC6B-13510F80B148}" type="slidenum">
              <a:rPr lang="en-US">
                <a:solidFill>
                  <a:srgbClr val="FFFFFF"/>
                </a:solidFill>
              </a:rPr>
              <a:pPr fontAlgn="base">
                <a:spcBef>
                  <a:spcPct val="0"/>
                </a:spcBef>
                <a:spcAft>
                  <a:spcPct val="0"/>
                </a:spcAft>
              </a:pPr>
              <a:t>‹#›</a:t>
            </a:fld>
            <a:endParaRPr lang="en-US">
              <a:solidFill>
                <a:srgbClr val="FFFFFF"/>
              </a:solidFill>
            </a:endParaRPr>
          </a:p>
        </p:txBody>
      </p:sp>
      <p:sp>
        <p:nvSpPr>
          <p:cNvPr id="450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372009693"/>
      </p:ext>
    </p:extLst>
  </p:cSld>
  <p:clrMap bg1="dk2" tx1="lt1" bg2="dk1"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588" y="0"/>
            <a:ext cx="9148762" cy="6851650"/>
            <a:chOff x="1" y="0"/>
            <a:chExt cx="5763" cy="4316"/>
          </a:xfrm>
        </p:grpSpPr>
        <p:sp>
          <p:nvSpPr>
            <p:cNvPr id="4505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5062" name="Group 6"/>
            <p:cNvGrpSpPr>
              <a:grpSpLocks/>
            </p:cNvGrpSpPr>
            <p:nvPr/>
          </p:nvGrpSpPr>
          <p:grpSpPr bwMode="auto">
            <a:xfrm>
              <a:off x="288" y="0"/>
              <a:ext cx="5098" cy="4316"/>
              <a:chOff x="288" y="0"/>
              <a:chExt cx="5098" cy="4316"/>
            </a:xfrm>
          </p:grpSpPr>
          <p:sp>
            <p:nvSpPr>
              <p:cNvPr id="4506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507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5087" name="Group 31"/>
            <p:cNvGrpSpPr>
              <a:grpSpLocks/>
            </p:cNvGrpSpPr>
            <p:nvPr/>
          </p:nvGrpSpPr>
          <p:grpSpPr bwMode="auto">
            <a:xfrm>
              <a:off x="1" y="392"/>
              <a:ext cx="5758" cy="1571"/>
              <a:chOff x="1" y="392"/>
              <a:chExt cx="5758" cy="1571"/>
            </a:xfrm>
          </p:grpSpPr>
          <p:sp>
            <p:nvSpPr>
              <p:cNvPr id="4508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509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8168C5A7-169D-4AB3-BC6B-13510F80B148}" type="slidenum">
              <a:rPr lang="en-US">
                <a:solidFill>
                  <a:srgbClr val="FFFFFF"/>
                </a:solidFill>
              </a:rPr>
              <a:pPr fontAlgn="base">
                <a:spcBef>
                  <a:spcPct val="0"/>
                </a:spcBef>
                <a:spcAft>
                  <a:spcPct val="0"/>
                </a:spcAft>
              </a:pPr>
              <a:t>‹#›</a:t>
            </a:fld>
            <a:endParaRPr lang="en-US">
              <a:solidFill>
                <a:srgbClr val="FFFFFF"/>
              </a:solidFill>
            </a:endParaRPr>
          </a:p>
        </p:txBody>
      </p:sp>
      <p:sp>
        <p:nvSpPr>
          <p:cNvPr id="450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18766840"/>
      </p:ext>
    </p:extLst>
  </p:cSld>
  <p:clrMap bg1="dk2" tx1="lt1" bg2="dk1" tx2="lt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393928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588" y="0"/>
            <a:ext cx="9148762" cy="6851650"/>
            <a:chOff x="1" y="0"/>
            <a:chExt cx="5763" cy="4316"/>
          </a:xfrm>
        </p:grpSpPr>
        <p:sp>
          <p:nvSpPr>
            <p:cNvPr id="4505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5062" name="Group 6"/>
            <p:cNvGrpSpPr>
              <a:grpSpLocks/>
            </p:cNvGrpSpPr>
            <p:nvPr/>
          </p:nvGrpSpPr>
          <p:grpSpPr bwMode="auto">
            <a:xfrm>
              <a:off x="288" y="0"/>
              <a:ext cx="5098" cy="4316"/>
              <a:chOff x="288" y="0"/>
              <a:chExt cx="5098" cy="4316"/>
            </a:xfrm>
          </p:grpSpPr>
          <p:sp>
            <p:nvSpPr>
              <p:cNvPr id="4506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507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5087" name="Group 31"/>
            <p:cNvGrpSpPr>
              <a:grpSpLocks/>
            </p:cNvGrpSpPr>
            <p:nvPr/>
          </p:nvGrpSpPr>
          <p:grpSpPr bwMode="auto">
            <a:xfrm>
              <a:off x="1" y="392"/>
              <a:ext cx="5758" cy="1571"/>
              <a:chOff x="1" y="392"/>
              <a:chExt cx="5758" cy="1571"/>
            </a:xfrm>
          </p:grpSpPr>
          <p:sp>
            <p:nvSpPr>
              <p:cNvPr id="4508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509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8168C5A7-169D-4AB3-BC6B-13510F80B148}" type="slidenum">
              <a:rPr lang="en-US">
                <a:solidFill>
                  <a:srgbClr val="FFFFFF"/>
                </a:solidFill>
              </a:rPr>
              <a:pPr fontAlgn="base">
                <a:spcBef>
                  <a:spcPct val="0"/>
                </a:spcBef>
                <a:spcAft>
                  <a:spcPct val="0"/>
                </a:spcAft>
              </a:pPr>
              <a:t>‹#›</a:t>
            </a:fld>
            <a:endParaRPr lang="en-US">
              <a:solidFill>
                <a:srgbClr val="FFFFFF"/>
              </a:solidFill>
            </a:endParaRPr>
          </a:p>
        </p:txBody>
      </p:sp>
      <p:sp>
        <p:nvSpPr>
          <p:cNvPr id="450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792975483"/>
      </p:ext>
    </p:extLst>
  </p:cSld>
  <p:clrMap bg1="dk2" tx1="lt1" bg2="dk1"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588" y="0"/>
            <a:ext cx="9148762" cy="6851650"/>
            <a:chOff x="1" y="0"/>
            <a:chExt cx="5763" cy="4316"/>
          </a:xfrm>
        </p:grpSpPr>
        <p:sp>
          <p:nvSpPr>
            <p:cNvPr id="4505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5062" name="Group 6"/>
            <p:cNvGrpSpPr>
              <a:grpSpLocks/>
            </p:cNvGrpSpPr>
            <p:nvPr/>
          </p:nvGrpSpPr>
          <p:grpSpPr bwMode="auto">
            <a:xfrm>
              <a:off x="288" y="0"/>
              <a:ext cx="5098" cy="4316"/>
              <a:chOff x="288" y="0"/>
              <a:chExt cx="5098" cy="4316"/>
            </a:xfrm>
          </p:grpSpPr>
          <p:sp>
            <p:nvSpPr>
              <p:cNvPr id="4506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507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5087" name="Group 31"/>
            <p:cNvGrpSpPr>
              <a:grpSpLocks/>
            </p:cNvGrpSpPr>
            <p:nvPr/>
          </p:nvGrpSpPr>
          <p:grpSpPr bwMode="auto">
            <a:xfrm>
              <a:off x="1" y="392"/>
              <a:ext cx="5758" cy="1571"/>
              <a:chOff x="1" y="392"/>
              <a:chExt cx="5758" cy="1571"/>
            </a:xfrm>
          </p:grpSpPr>
          <p:sp>
            <p:nvSpPr>
              <p:cNvPr id="4508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509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8168C5A7-169D-4AB3-BC6B-13510F80B148}" type="slidenum">
              <a:rPr lang="en-US">
                <a:solidFill>
                  <a:srgbClr val="FFFFFF"/>
                </a:solidFill>
              </a:rPr>
              <a:pPr fontAlgn="base">
                <a:spcBef>
                  <a:spcPct val="0"/>
                </a:spcBef>
                <a:spcAft>
                  <a:spcPct val="0"/>
                </a:spcAft>
              </a:pPr>
              <a:t>‹#›</a:t>
            </a:fld>
            <a:endParaRPr lang="en-US">
              <a:solidFill>
                <a:srgbClr val="FFFFFF"/>
              </a:solidFill>
            </a:endParaRPr>
          </a:p>
        </p:txBody>
      </p:sp>
      <p:sp>
        <p:nvSpPr>
          <p:cNvPr id="450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890782605"/>
      </p:ext>
    </p:extLst>
  </p:cSld>
  <p:clrMap bg1="dk2" tx1="lt1" bg2="dk1"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588" y="0"/>
            <a:ext cx="9148762" cy="6851650"/>
            <a:chOff x="1" y="0"/>
            <a:chExt cx="5763" cy="4316"/>
          </a:xfrm>
        </p:grpSpPr>
        <p:sp>
          <p:nvSpPr>
            <p:cNvPr id="4505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5062" name="Group 6"/>
            <p:cNvGrpSpPr>
              <a:grpSpLocks/>
            </p:cNvGrpSpPr>
            <p:nvPr/>
          </p:nvGrpSpPr>
          <p:grpSpPr bwMode="auto">
            <a:xfrm>
              <a:off x="288" y="0"/>
              <a:ext cx="5098" cy="4316"/>
              <a:chOff x="288" y="0"/>
              <a:chExt cx="5098" cy="4316"/>
            </a:xfrm>
          </p:grpSpPr>
          <p:sp>
            <p:nvSpPr>
              <p:cNvPr id="4506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507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5087" name="Group 31"/>
            <p:cNvGrpSpPr>
              <a:grpSpLocks/>
            </p:cNvGrpSpPr>
            <p:nvPr/>
          </p:nvGrpSpPr>
          <p:grpSpPr bwMode="auto">
            <a:xfrm>
              <a:off x="1" y="392"/>
              <a:ext cx="5758" cy="1571"/>
              <a:chOff x="1" y="392"/>
              <a:chExt cx="5758" cy="1571"/>
            </a:xfrm>
          </p:grpSpPr>
          <p:sp>
            <p:nvSpPr>
              <p:cNvPr id="4508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509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8168C5A7-169D-4AB3-BC6B-13510F80B148}" type="slidenum">
              <a:rPr lang="en-US">
                <a:solidFill>
                  <a:srgbClr val="FFFFFF"/>
                </a:solidFill>
              </a:rPr>
              <a:pPr fontAlgn="base">
                <a:spcBef>
                  <a:spcPct val="0"/>
                </a:spcBef>
                <a:spcAft>
                  <a:spcPct val="0"/>
                </a:spcAft>
              </a:pPr>
              <a:t>‹#›</a:t>
            </a:fld>
            <a:endParaRPr lang="en-US">
              <a:solidFill>
                <a:srgbClr val="FFFFFF"/>
              </a:solidFill>
            </a:endParaRPr>
          </a:p>
        </p:txBody>
      </p:sp>
      <p:sp>
        <p:nvSpPr>
          <p:cNvPr id="450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789003400"/>
      </p:ext>
    </p:extLst>
  </p:cSld>
  <p:clrMap bg1="dk2" tx1="lt1" bg2="dk1"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588" y="0"/>
            <a:ext cx="9148762" cy="6851650"/>
            <a:chOff x="1" y="0"/>
            <a:chExt cx="5763" cy="4316"/>
          </a:xfrm>
        </p:grpSpPr>
        <p:sp>
          <p:nvSpPr>
            <p:cNvPr id="4505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5062" name="Group 6"/>
            <p:cNvGrpSpPr>
              <a:grpSpLocks/>
            </p:cNvGrpSpPr>
            <p:nvPr/>
          </p:nvGrpSpPr>
          <p:grpSpPr bwMode="auto">
            <a:xfrm>
              <a:off x="288" y="0"/>
              <a:ext cx="5098" cy="4316"/>
              <a:chOff x="288" y="0"/>
              <a:chExt cx="5098" cy="4316"/>
            </a:xfrm>
          </p:grpSpPr>
          <p:sp>
            <p:nvSpPr>
              <p:cNvPr id="4506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507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5087" name="Group 31"/>
            <p:cNvGrpSpPr>
              <a:grpSpLocks/>
            </p:cNvGrpSpPr>
            <p:nvPr/>
          </p:nvGrpSpPr>
          <p:grpSpPr bwMode="auto">
            <a:xfrm>
              <a:off x="1" y="392"/>
              <a:ext cx="5758" cy="1571"/>
              <a:chOff x="1" y="392"/>
              <a:chExt cx="5758" cy="1571"/>
            </a:xfrm>
          </p:grpSpPr>
          <p:sp>
            <p:nvSpPr>
              <p:cNvPr id="4508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509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8168C5A7-169D-4AB3-BC6B-13510F80B148}" type="slidenum">
              <a:rPr lang="en-US">
                <a:solidFill>
                  <a:srgbClr val="FFFFFF"/>
                </a:solidFill>
              </a:rPr>
              <a:pPr fontAlgn="base">
                <a:spcBef>
                  <a:spcPct val="0"/>
                </a:spcBef>
                <a:spcAft>
                  <a:spcPct val="0"/>
                </a:spcAft>
              </a:pPr>
              <a:t>‹#›</a:t>
            </a:fld>
            <a:endParaRPr lang="en-US">
              <a:solidFill>
                <a:srgbClr val="FFFFFF"/>
              </a:solidFill>
            </a:endParaRPr>
          </a:p>
        </p:txBody>
      </p:sp>
      <p:sp>
        <p:nvSpPr>
          <p:cNvPr id="450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451466014"/>
      </p:ext>
    </p:extLst>
  </p:cSld>
  <p:clrMap bg1="dk2" tx1="lt1" bg2="dk1" tx2="lt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588" y="0"/>
            <a:ext cx="9148762" cy="6851650"/>
            <a:chOff x="1" y="0"/>
            <a:chExt cx="5763" cy="4316"/>
          </a:xfrm>
        </p:grpSpPr>
        <p:sp>
          <p:nvSpPr>
            <p:cNvPr id="4505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5062" name="Group 6"/>
            <p:cNvGrpSpPr>
              <a:grpSpLocks/>
            </p:cNvGrpSpPr>
            <p:nvPr/>
          </p:nvGrpSpPr>
          <p:grpSpPr bwMode="auto">
            <a:xfrm>
              <a:off x="288" y="0"/>
              <a:ext cx="5098" cy="4316"/>
              <a:chOff x="288" y="0"/>
              <a:chExt cx="5098" cy="4316"/>
            </a:xfrm>
          </p:grpSpPr>
          <p:sp>
            <p:nvSpPr>
              <p:cNvPr id="4506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507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5087" name="Group 31"/>
            <p:cNvGrpSpPr>
              <a:grpSpLocks/>
            </p:cNvGrpSpPr>
            <p:nvPr/>
          </p:nvGrpSpPr>
          <p:grpSpPr bwMode="auto">
            <a:xfrm>
              <a:off x="1" y="392"/>
              <a:ext cx="5758" cy="1571"/>
              <a:chOff x="1" y="392"/>
              <a:chExt cx="5758" cy="1571"/>
            </a:xfrm>
          </p:grpSpPr>
          <p:sp>
            <p:nvSpPr>
              <p:cNvPr id="4508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509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8168C5A7-169D-4AB3-BC6B-13510F80B148}" type="slidenum">
              <a:rPr lang="en-US">
                <a:solidFill>
                  <a:srgbClr val="FFFFFF"/>
                </a:solidFill>
              </a:rPr>
              <a:pPr fontAlgn="base">
                <a:spcBef>
                  <a:spcPct val="0"/>
                </a:spcBef>
                <a:spcAft>
                  <a:spcPct val="0"/>
                </a:spcAft>
              </a:pPr>
              <a:t>‹#›</a:t>
            </a:fld>
            <a:endParaRPr lang="en-US">
              <a:solidFill>
                <a:srgbClr val="FFFFFF"/>
              </a:solidFill>
            </a:endParaRPr>
          </a:p>
        </p:txBody>
      </p:sp>
      <p:sp>
        <p:nvSpPr>
          <p:cNvPr id="450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035622944"/>
      </p:ext>
    </p:extLst>
  </p:cSld>
  <p:clrMap bg1="dk2" tx1="lt1" bg2="dk1"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588" y="0"/>
            <a:ext cx="9148762" cy="6851650"/>
            <a:chOff x="1" y="0"/>
            <a:chExt cx="5763" cy="4316"/>
          </a:xfrm>
        </p:grpSpPr>
        <p:sp>
          <p:nvSpPr>
            <p:cNvPr id="4505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45062" name="Group 6"/>
            <p:cNvGrpSpPr>
              <a:grpSpLocks/>
            </p:cNvGrpSpPr>
            <p:nvPr/>
          </p:nvGrpSpPr>
          <p:grpSpPr bwMode="auto">
            <a:xfrm>
              <a:off x="288" y="0"/>
              <a:ext cx="5098" cy="4316"/>
              <a:chOff x="288" y="0"/>
              <a:chExt cx="5098" cy="4316"/>
            </a:xfrm>
          </p:grpSpPr>
          <p:sp>
            <p:nvSpPr>
              <p:cNvPr id="4506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6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4507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7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4508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nvGrpSpPr>
            <p:cNvPr id="45087" name="Group 31"/>
            <p:cNvGrpSpPr>
              <a:grpSpLocks/>
            </p:cNvGrpSpPr>
            <p:nvPr/>
          </p:nvGrpSpPr>
          <p:grpSpPr bwMode="auto">
            <a:xfrm>
              <a:off x="1" y="392"/>
              <a:ext cx="5758" cy="1571"/>
              <a:chOff x="1" y="392"/>
              <a:chExt cx="5758" cy="1571"/>
            </a:xfrm>
          </p:grpSpPr>
          <p:sp>
            <p:nvSpPr>
              <p:cNvPr id="4508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8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4509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grpSp>
      <p:sp>
        <p:nvSpPr>
          <p:cNvPr id="4509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509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4509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8168C5A7-169D-4AB3-BC6B-13510F80B148}" type="slidenum">
              <a:rPr lang="en-US">
                <a:solidFill>
                  <a:srgbClr val="FFFFFF"/>
                </a:solidFill>
              </a:rPr>
              <a:pPr fontAlgn="base">
                <a:spcBef>
                  <a:spcPct val="0"/>
                </a:spcBef>
                <a:spcAft>
                  <a:spcPct val="0"/>
                </a:spcAft>
              </a:pPr>
              <a:t>‹#›</a:t>
            </a:fld>
            <a:endParaRPr lang="en-US">
              <a:solidFill>
                <a:srgbClr val="FFFFFF"/>
              </a:solidFill>
            </a:endParaRPr>
          </a:p>
        </p:txBody>
      </p:sp>
      <p:sp>
        <p:nvSpPr>
          <p:cNvPr id="450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874210955"/>
      </p:ext>
    </p:extLst>
  </p:cSld>
  <p:clrMap bg1="dk2" tx1="lt1" bg2="dk1"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0E56796-34E4-46DE-BBED-8A5C8B997849}" type="datetimeFigureOut">
              <a:rPr lang="en-US">
                <a:solidFill>
                  <a:prstClr val="white">
                    <a:tint val="75000"/>
                  </a:prstClr>
                </a:solidFill>
              </a:rPr>
              <a:pPr>
                <a:defRPr/>
              </a:pPr>
              <a:t>7/25/2018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F2AF055-3526-4690-9A25-12BDC3AB696E}"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26510345"/>
      </p:ext>
    </p:extLst>
  </p:cSld>
  <p:clrMap bg1="dk1" tx1="lt1" bg2="dk2" tx2="lt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560711"/>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386592"/>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0104560E-50C1-457E-9E8C-9B8291A794D2}" type="datetimeFigureOut">
              <a:rPr lang="en-US" smtClean="0"/>
              <a:t>7/25/2018</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2CF4EFF-065E-4812-BAC2-030AD6DD4A7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3321531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996"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lgn="r" rtl="1" fontAlgn="base">
              <a:spcBef>
                <a:spcPct val="0"/>
              </a:spcBef>
              <a:spcAft>
                <a:spcPct val="0"/>
              </a:spcAft>
              <a:defRPr/>
            </a:pPr>
            <a:endParaRPr lang="en-US">
              <a:solidFill>
                <a:srgbClr val="000000"/>
              </a:solidFill>
            </a:endParaRPr>
          </a:p>
        </p:txBody>
      </p:sp>
      <p:sp>
        <p:nvSpPr>
          <p:cNvPr id="84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rtl="1" fontAlgn="base">
              <a:spcBef>
                <a:spcPct val="0"/>
              </a:spcBef>
              <a:spcAft>
                <a:spcPct val="0"/>
              </a:spcAft>
              <a:defRPr/>
            </a:pPr>
            <a:endParaRPr lang="en-US">
              <a:solidFill>
                <a:srgbClr val="000000"/>
              </a:solidFill>
            </a:endParaRPr>
          </a:p>
        </p:txBody>
      </p:sp>
      <p:sp>
        <p:nvSpPr>
          <p:cNvPr id="84998"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rtl="1" fontAlgn="base">
              <a:spcBef>
                <a:spcPct val="0"/>
              </a:spcBef>
              <a:spcAft>
                <a:spcPct val="0"/>
              </a:spcAft>
              <a:defRPr/>
            </a:pPr>
            <a:fld id="{E6433252-DD59-4CEF-A907-C2742E412C4C}" type="slidenum">
              <a:rPr lang="ar-SA">
                <a:solidFill>
                  <a:srgbClr val="000000"/>
                </a:solidFill>
              </a:rPr>
              <a:pPr rtl="1"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38450517"/>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5973509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0278543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5432989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9097373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A6123-79E6-4DE8-A603-9C7E2A37E0C4}" type="datetimeFigureOut">
              <a:rPr lang="en-US" smtClean="0">
                <a:solidFill>
                  <a:prstClr val="white">
                    <a:tint val="75000"/>
                  </a:prstClr>
                </a:solidFill>
              </a:rPr>
              <a:pPr/>
              <a:t>7/25/2018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9B7BD-300E-481D-BEBA-AFA5837372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5694406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4560E-50C1-457E-9E8C-9B8291A794D2}" type="datetimeFigureOut">
              <a:rPr lang="en-US" smtClean="0">
                <a:solidFill>
                  <a:prstClr val="black">
                    <a:tint val="75000"/>
                  </a:prstClr>
                </a:solidFill>
              </a:rPr>
              <a:pPr/>
              <a:t>7/25/2018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F4EFF-065E-4812-BAC2-030AD6DD4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457533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10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3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hyperlink" Target="Peripheral_neuropathy-1.htm" TargetMode="External"/><Relationship Id="rId1" Type="http://schemas.openxmlformats.org/officeDocument/2006/relationships/slideLayout" Target="../slideLayouts/slideLayout1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2.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8.xml"/><Relationship Id="rId1" Type="http://schemas.openxmlformats.org/officeDocument/2006/relationships/tags" Target="../tags/tag1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3.xml"/><Relationship Id="rId1" Type="http://schemas.openxmlformats.org/officeDocument/2006/relationships/tags" Target="../tags/tag12.xml"/><Relationship Id="rId5" Type="http://schemas.microsoft.com/office/2007/relationships/hdphoto" Target="../media/hdphoto1.wdp"/><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5.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26.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0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8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6.xml"/><Relationship Id="rId1" Type="http://schemas.openxmlformats.org/officeDocument/2006/relationships/tags" Target="../tags/tag3.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470025"/>
          </a:xfrm>
        </p:spPr>
        <p:txBody>
          <a:bodyPr/>
          <a:lstStyle/>
          <a:p>
            <a:r>
              <a:rPr lang="en-US" dirty="0" smtClean="0">
                <a:solidFill>
                  <a:srgbClr val="FFC000"/>
                </a:solidFill>
              </a:rPr>
              <a:t>Peripheral nerve disorders: </a:t>
            </a:r>
            <a:br>
              <a:rPr lang="en-US" dirty="0" smtClean="0">
                <a:solidFill>
                  <a:srgbClr val="FFC000"/>
                </a:solidFill>
              </a:rPr>
            </a:br>
            <a:r>
              <a:rPr lang="en-US" dirty="0" smtClean="0">
                <a:solidFill>
                  <a:srgbClr val="FFC000"/>
                </a:solidFill>
              </a:rPr>
              <a:t>A practical overview</a:t>
            </a:r>
            <a:endParaRPr lang="en-US" dirty="0">
              <a:solidFill>
                <a:srgbClr val="FFC000"/>
              </a:solidFill>
            </a:endParaRPr>
          </a:p>
        </p:txBody>
      </p:sp>
      <p:sp>
        <p:nvSpPr>
          <p:cNvPr id="3" name="Subtitle 2"/>
          <p:cNvSpPr>
            <a:spLocks noGrp="1"/>
          </p:cNvSpPr>
          <p:nvPr>
            <p:ph type="subTitle" idx="1"/>
          </p:nvPr>
        </p:nvSpPr>
        <p:spPr/>
        <p:txBody>
          <a:bodyPr>
            <a:normAutofit fontScale="85000" lnSpcReduction="20000"/>
          </a:bodyPr>
          <a:lstStyle/>
          <a:p>
            <a:pPr>
              <a:defRPr/>
            </a:pPr>
            <a:r>
              <a:rPr lang="en-US" dirty="0" err="1" smtClean="0">
                <a:solidFill>
                  <a:srgbClr val="FF0000"/>
                </a:solidFill>
              </a:rPr>
              <a:t>Abbasi</a:t>
            </a:r>
            <a:r>
              <a:rPr lang="en-US" dirty="0" smtClean="0">
                <a:solidFill>
                  <a:srgbClr val="FF0000"/>
                </a:solidFill>
              </a:rPr>
              <a:t> </a:t>
            </a:r>
            <a:r>
              <a:rPr lang="en-US" dirty="0" err="1" smtClean="0">
                <a:solidFill>
                  <a:srgbClr val="FF0000"/>
                </a:solidFill>
              </a:rPr>
              <a:t>vahid</a:t>
            </a:r>
            <a:r>
              <a:rPr lang="en-US" dirty="0" smtClean="0">
                <a:solidFill>
                  <a:srgbClr val="FF0000"/>
                </a:solidFill>
              </a:rPr>
              <a:t>, </a:t>
            </a:r>
            <a:r>
              <a:rPr lang="en-US" dirty="0">
                <a:solidFill>
                  <a:srgbClr val="FF0000"/>
                </a:solidFill>
              </a:rPr>
              <a:t>MD</a:t>
            </a:r>
          </a:p>
          <a:p>
            <a:r>
              <a:rPr lang="en-US" dirty="0">
                <a:solidFill>
                  <a:srgbClr val="FF0000"/>
                </a:solidFill>
                <a:latin typeface="Times New Roman" pitchFamily="18" charset="0"/>
                <a:cs typeface="Times New Roman" pitchFamily="18" charset="0"/>
              </a:rPr>
              <a:t>Assistant Professor of Neurology</a:t>
            </a:r>
          </a:p>
          <a:p>
            <a:pPr>
              <a:defRPr/>
            </a:pPr>
            <a:r>
              <a:rPr lang="en-US" dirty="0" smtClean="0">
                <a:solidFill>
                  <a:srgbClr val="FF0000"/>
                </a:solidFill>
              </a:rPr>
              <a:t>Department </a:t>
            </a:r>
            <a:r>
              <a:rPr lang="en-US" dirty="0">
                <a:solidFill>
                  <a:srgbClr val="FF0000"/>
                </a:solidFill>
              </a:rPr>
              <a:t>of Neurology</a:t>
            </a:r>
          </a:p>
          <a:p>
            <a:pPr>
              <a:defRPr/>
            </a:pPr>
            <a:r>
              <a:rPr lang="en-US" dirty="0" smtClean="0">
                <a:solidFill>
                  <a:srgbClr val="FF0000"/>
                </a:solidFill>
              </a:rPr>
              <a:t>ARUMS</a:t>
            </a:r>
            <a:endParaRPr lang="en-US" dirty="0">
              <a:solidFill>
                <a:srgbClr val="FF0000"/>
              </a:solidFill>
            </a:endParaRPr>
          </a:p>
          <a:p>
            <a:endParaRPr lang="en-US" dirty="0"/>
          </a:p>
        </p:txBody>
      </p:sp>
    </p:spTree>
    <p:extLst>
      <p:ext uri="{BB962C8B-B14F-4D97-AF65-F5344CB8AC3E}">
        <p14:creationId xmlns:p14="http://schemas.microsoft.com/office/powerpoint/2010/main" val="4144044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b="1"/>
              <a:t>Classification</a:t>
            </a:r>
          </a:p>
        </p:txBody>
      </p:sp>
      <p:sp>
        <p:nvSpPr>
          <p:cNvPr id="24579" name="Rectangle 3"/>
          <p:cNvSpPr>
            <a:spLocks noGrp="1" noChangeArrowheads="1"/>
          </p:cNvSpPr>
          <p:nvPr>
            <p:ph type="body" idx="1"/>
          </p:nvPr>
        </p:nvSpPr>
        <p:spPr/>
        <p:txBody>
          <a:bodyPr/>
          <a:lstStyle/>
          <a:p>
            <a:pPr>
              <a:buFont typeface="Wingdings" pitchFamily="2" charset="2"/>
              <a:buNone/>
            </a:pPr>
            <a:r>
              <a:rPr lang="en-US" dirty="0" smtClean="0"/>
              <a:t>the </a:t>
            </a:r>
            <a:r>
              <a:rPr lang="en-US" dirty="0"/>
              <a:t>process affecting the nerves Demyelinating </a:t>
            </a:r>
          </a:p>
          <a:p>
            <a:pPr>
              <a:buFont typeface="Wingdings" pitchFamily="2" charset="2"/>
              <a:buNone/>
            </a:pPr>
            <a:r>
              <a:rPr lang="en-US" dirty="0"/>
              <a:t>	 Axonal </a:t>
            </a:r>
          </a:p>
          <a:p>
            <a:pPr>
              <a:buFont typeface="Wingdings" pitchFamily="2" charset="2"/>
              <a:buNone/>
            </a:pPr>
            <a:r>
              <a:rPr lang="en-US" dirty="0"/>
              <a:t>	Neuronal</a:t>
            </a:r>
          </a:p>
          <a:p>
            <a:pPr>
              <a:buFont typeface="Wingdings" pitchFamily="2" charset="2"/>
              <a:buNone/>
            </a:pPr>
            <a:endParaRPr lang="en-US" dirty="0"/>
          </a:p>
        </p:txBody>
      </p:sp>
    </p:spTree>
    <p:extLst>
      <p:ext uri="{BB962C8B-B14F-4D97-AF65-F5344CB8AC3E}">
        <p14:creationId xmlns:p14="http://schemas.microsoft.com/office/powerpoint/2010/main" val="255049710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ctrTitle"/>
          </p:nvPr>
        </p:nvSpPr>
        <p:spPr>
          <a:xfrm>
            <a:off x="571500" y="285750"/>
            <a:ext cx="7772400" cy="1470025"/>
          </a:xfrm>
        </p:spPr>
        <p:txBody>
          <a:bodyPr/>
          <a:lstStyle/>
          <a:p>
            <a:pPr eaLnBrk="1" hangingPunct="1"/>
            <a:r>
              <a:rPr lang="en-US" b="1" smtClean="0">
                <a:solidFill>
                  <a:srgbClr val="FFFF00"/>
                </a:solidFill>
                <a:latin typeface="Times New Roman" pitchFamily="18" charset="0"/>
                <a:cs typeface="Times New Roman" pitchFamily="18" charset="0"/>
              </a:rPr>
              <a:t>CIDP: as superimposed syndrome</a:t>
            </a:r>
          </a:p>
        </p:txBody>
      </p:sp>
      <p:sp>
        <p:nvSpPr>
          <p:cNvPr id="35844" name="Subtitle 2"/>
          <p:cNvSpPr>
            <a:spLocks noGrp="1"/>
          </p:cNvSpPr>
          <p:nvPr>
            <p:ph type="subTitle" idx="1"/>
          </p:nvPr>
        </p:nvSpPr>
        <p:spPr>
          <a:xfrm>
            <a:off x="500063" y="2143125"/>
            <a:ext cx="7715250" cy="3286125"/>
          </a:xfrm>
        </p:spPr>
        <p:txBody>
          <a:bodyPr/>
          <a:lstStyle/>
          <a:p>
            <a:pPr algn="just" eaLnBrk="1" hangingPunct="1"/>
            <a:r>
              <a:rPr lang="en-US" smtClean="0">
                <a:solidFill>
                  <a:srgbClr val="FFFF00"/>
                </a:solidFill>
                <a:latin typeface="Times New Roman" pitchFamily="18" charset="0"/>
                <a:cs typeface="Times New Roman" pitchFamily="18" charset="0"/>
              </a:rPr>
              <a:t>Diabetes Mellitus</a:t>
            </a:r>
          </a:p>
          <a:p>
            <a:pPr algn="just" eaLnBrk="1" hangingPunct="1"/>
            <a:r>
              <a:rPr lang="en-US" smtClean="0">
                <a:solidFill>
                  <a:srgbClr val="FFFF00"/>
                </a:solidFill>
                <a:latin typeface="Times New Roman" pitchFamily="18" charset="0"/>
                <a:cs typeface="Times New Roman" pitchFamily="18" charset="0"/>
              </a:rPr>
              <a:t>CMT</a:t>
            </a:r>
          </a:p>
          <a:p>
            <a:pPr algn="just" eaLnBrk="1" hangingPunct="1"/>
            <a:endParaRPr lang="en-US" smtClean="0">
              <a:solidFill>
                <a:srgbClr val="FFFF00"/>
              </a:solidFill>
              <a:latin typeface="Times New Roman" pitchFamily="18" charset="0"/>
              <a:cs typeface="Times New Roman" pitchFamily="18" charset="0"/>
            </a:endParaRPr>
          </a:p>
          <a:p>
            <a:pPr algn="just" eaLnBrk="1" hangingPunct="1"/>
            <a:r>
              <a:rPr lang="en-US" sz="2400" smtClean="0">
                <a:solidFill>
                  <a:srgbClr val="FFFF00"/>
                </a:solidFill>
                <a:latin typeface="Times New Roman" pitchFamily="18" charset="0"/>
                <a:cs typeface="Times New Roman" pitchFamily="18" charset="0"/>
              </a:rPr>
              <a:t>May predispose patients to super imposed CIDP which is treatable condition</a:t>
            </a:r>
          </a:p>
        </p:txBody>
      </p:sp>
    </p:spTree>
    <p:extLst>
      <p:ext uri="{BB962C8B-B14F-4D97-AF65-F5344CB8AC3E}">
        <p14:creationId xmlns:p14="http://schemas.microsoft.com/office/powerpoint/2010/main" val="351866105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ctrTitle"/>
          </p:nvPr>
        </p:nvSpPr>
        <p:spPr>
          <a:xfrm>
            <a:off x="357188" y="142875"/>
            <a:ext cx="8358187" cy="1470025"/>
          </a:xfrm>
        </p:spPr>
        <p:txBody>
          <a:bodyPr/>
          <a:lstStyle/>
          <a:p>
            <a:pPr eaLnBrk="1" hangingPunct="1"/>
            <a:r>
              <a:rPr lang="en-US" b="1" smtClean="0">
                <a:solidFill>
                  <a:srgbClr val="FFFF00"/>
                </a:solidFill>
                <a:latin typeface="Times New Roman" pitchFamily="18" charset="0"/>
                <a:cs typeface="Times New Roman" pitchFamily="18" charset="0"/>
              </a:rPr>
              <a:t>Chronic Immune-Mediated Demyelinating Polyneuropathies</a:t>
            </a:r>
          </a:p>
        </p:txBody>
      </p:sp>
      <p:sp>
        <p:nvSpPr>
          <p:cNvPr id="36868" name="Subtitle 2"/>
          <p:cNvSpPr>
            <a:spLocks noGrp="1"/>
          </p:cNvSpPr>
          <p:nvPr>
            <p:ph type="subTitle" idx="1"/>
          </p:nvPr>
        </p:nvSpPr>
        <p:spPr>
          <a:xfrm>
            <a:off x="285750" y="1785938"/>
            <a:ext cx="8501063" cy="4857750"/>
          </a:xfrm>
        </p:spPr>
        <p:txBody>
          <a:bodyPr/>
          <a:lstStyle/>
          <a:p>
            <a:pPr algn="just" eaLnBrk="1" hangingPunct="1"/>
            <a:r>
              <a:rPr lang="en-US" sz="2800" smtClean="0">
                <a:solidFill>
                  <a:srgbClr val="FFFF00"/>
                </a:solidFill>
                <a:latin typeface="Times New Roman" pitchFamily="18" charset="0"/>
                <a:cs typeface="Times New Roman" pitchFamily="18" charset="0"/>
              </a:rPr>
              <a:t>Most of these neuropathies are treatable. Respond very well to safe and well-tolerated treatment modalities.</a:t>
            </a:r>
          </a:p>
          <a:p>
            <a:pPr algn="just" eaLnBrk="1" hangingPunct="1"/>
            <a:endParaRPr lang="en-US" sz="2800" smtClean="0">
              <a:solidFill>
                <a:srgbClr val="FFFF00"/>
              </a:solidFill>
              <a:latin typeface="Times New Roman" pitchFamily="18" charset="0"/>
              <a:cs typeface="Times New Roman" pitchFamily="18" charset="0"/>
            </a:endParaRPr>
          </a:p>
          <a:p>
            <a:pPr algn="just" eaLnBrk="1" hangingPunct="1"/>
            <a:r>
              <a:rPr lang="en-US" sz="2800" smtClean="0">
                <a:solidFill>
                  <a:srgbClr val="FFFF00"/>
                </a:solidFill>
                <a:latin typeface="Times New Roman" pitchFamily="18" charset="0"/>
                <a:cs typeface="Times New Roman" pitchFamily="18" charset="0"/>
              </a:rPr>
              <a:t>If you don’t look for it, you won’t find it.</a:t>
            </a:r>
          </a:p>
          <a:p>
            <a:pPr algn="just" eaLnBrk="1" hangingPunct="1"/>
            <a:endParaRPr lang="en-US" sz="2800" smtClean="0">
              <a:solidFill>
                <a:srgbClr val="FFFF00"/>
              </a:solidFill>
              <a:latin typeface="Times New Roman" pitchFamily="18" charset="0"/>
              <a:cs typeface="Times New Roman" pitchFamily="18" charset="0"/>
            </a:endParaRPr>
          </a:p>
          <a:p>
            <a:pPr algn="just" eaLnBrk="1" hangingPunct="1"/>
            <a:r>
              <a:rPr lang="en-US" sz="2800" smtClean="0">
                <a:solidFill>
                  <a:srgbClr val="FFFF00"/>
                </a:solidFill>
                <a:latin typeface="Times New Roman" pitchFamily="18" charset="0"/>
                <a:cs typeface="Times New Roman" pitchFamily="18" charset="0"/>
              </a:rPr>
              <a:t>People with diabetes can also develop acquired treatable neuropathy.</a:t>
            </a:r>
          </a:p>
          <a:p>
            <a:pPr algn="just" eaLnBrk="1" hangingPunct="1"/>
            <a:endParaRPr lang="en-US" sz="2800" smtClean="0">
              <a:solidFill>
                <a:srgbClr val="FFFF00"/>
              </a:solidFill>
              <a:latin typeface="Times New Roman" pitchFamily="18" charset="0"/>
              <a:cs typeface="Times New Roman" pitchFamily="18" charset="0"/>
            </a:endParaRPr>
          </a:p>
          <a:p>
            <a:pPr algn="just" eaLnBrk="1" hangingPunct="1"/>
            <a:r>
              <a:rPr lang="en-US" sz="2800" smtClean="0">
                <a:solidFill>
                  <a:srgbClr val="FFFF00"/>
                </a:solidFill>
                <a:latin typeface="Times New Roman" pitchFamily="18" charset="0"/>
                <a:cs typeface="Times New Roman" pitchFamily="18" charset="0"/>
              </a:rPr>
              <a:t>Be aware of the variants: Not all distal symmetrical neuropathies are axonal </a:t>
            </a:r>
          </a:p>
        </p:txBody>
      </p:sp>
    </p:spTree>
    <p:extLst>
      <p:ext uri="{BB962C8B-B14F-4D97-AF65-F5344CB8AC3E}">
        <p14:creationId xmlns:p14="http://schemas.microsoft.com/office/powerpoint/2010/main" val="273969385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MMN</a:t>
            </a:r>
            <a:endParaRPr lang="en-US" dirty="0"/>
          </a:p>
        </p:txBody>
      </p:sp>
      <p:sp>
        <p:nvSpPr>
          <p:cNvPr id="3" name="Content Placeholder 2"/>
          <p:cNvSpPr>
            <a:spLocks noGrp="1"/>
          </p:cNvSpPr>
          <p:nvPr>
            <p:ph idx="1"/>
          </p:nvPr>
        </p:nvSpPr>
        <p:spPr/>
        <p:txBody>
          <a:bodyPr/>
          <a:lstStyle/>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28825"/>
            <a:ext cx="89154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01777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endParaRPr lang="en-US" smtClean="0"/>
          </a:p>
        </p:txBody>
      </p:sp>
      <p:sp>
        <p:nvSpPr>
          <p:cNvPr id="70659" name="Rectangle 3"/>
          <p:cNvSpPr>
            <a:spLocks noGrp="1" noChangeArrowheads="1"/>
          </p:cNvSpPr>
          <p:nvPr>
            <p:ph type="body" idx="1"/>
          </p:nvPr>
        </p:nvSpPr>
        <p:spPr/>
        <p:txBody>
          <a:bodyPr/>
          <a:lstStyle/>
          <a:p>
            <a:pPr eaLnBrk="1" hangingPunct="1"/>
            <a:endParaRPr lang="en-US" smtClean="0"/>
          </a:p>
        </p:txBody>
      </p:sp>
      <p:pic>
        <p:nvPicPr>
          <p:cNvPr id="70660" name="Picture 4" descr="tallguy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WordArt 5"/>
          <p:cNvSpPr>
            <a:spLocks noChangeArrowheads="1" noChangeShapeType="1" noTextEdit="1"/>
          </p:cNvSpPr>
          <p:nvPr/>
        </p:nvSpPr>
        <p:spPr bwMode="auto">
          <a:xfrm rot="2248749">
            <a:off x="7991475" y="228600"/>
            <a:ext cx="1152525" cy="831850"/>
          </a:xfrm>
          <a:prstGeom prst="rect">
            <a:avLst/>
          </a:prstGeom>
        </p:spPr>
        <p:txBody>
          <a:bodyPr wrap="none" fromWordArt="1">
            <a:prstTxWarp prst="textDeflateBottom">
              <a:avLst>
                <a:gd name="adj" fmla="val 76472"/>
              </a:avLst>
            </a:prstTxWarp>
            <a:scene3d>
              <a:camera prst="legacyPerspectiveFront">
                <a:rot lat="19799991" lon="19439992" rev="0"/>
              </a:camera>
              <a:lightRig rig="legacyNormal2" dir="t"/>
            </a:scene3d>
            <a:sp3d extrusionH="354000" prstMaterial="legacyMatte">
              <a:extrusionClr>
                <a:srgbClr val="939676"/>
              </a:extrusionClr>
            </a:sp3d>
          </a:bodyPr>
          <a:lstStyle/>
          <a:p>
            <a:pPr algn="ctr" rtl="1" fontAlgn="base">
              <a:spcBef>
                <a:spcPct val="0"/>
              </a:spcBef>
              <a:spcAft>
                <a:spcPct val="0"/>
              </a:spcAft>
            </a:pPr>
            <a:r>
              <a:rPr lang="fa-IR" sz="3600" kern="10" smtClean="0">
                <a:ln w="9525">
                  <a:round/>
                  <a:headEnd/>
                  <a:tailEnd/>
                </a:ln>
                <a:gradFill rotWithShape="1">
                  <a:gsLst>
                    <a:gs pos="0">
                      <a:srgbClr val="707070"/>
                    </a:gs>
                    <a:gs pos="50000">
                      <a:srgbClr val="FFFFFF"/>
                    </a:gs>
                    <a:gs pos="100000">
                      <a:srgbClr val="707070"/>
                    </a:gs>
                  </a:gsLst>
                  <a:lin ang="420000" scaled="1"/>
                </a:gradFill>
              </a:rPr>
              <a:t>با تشکر</a:t>
            </a:r>
            <a:endParaRPr lang="en-US" sz="3600" kern="10" smtClean="0">
              <a:ln w="9525">
                <a:round/>
                <a:headEnd/>
                <a:tailEnd/>
              </a:ln>
              <a:gradFill rotWithShape="1">
                <a:gsLst>
                  <a:gs pos="0">
                    <a:srgbClr val="707070"/>
                  </a:gs>
                  <a:gs pos="50000">
                    <a:srgbClr val="FFFFFF"/>
                  </a:gs>
                  <a:gs pos="100000">
                    <a:srgbClr val="707070"/>
                  </a:gs>
                </a:gsLst>
                <a:lin ang="420000" scaled="1"/>
              </a:gradFill>
            </a:endParaRPr>
          </a:p>
        </p:txBody>
      </p:sp>
    </p:spTree>
    <p:extLst>
      <p:ext uri="{BB962C8B-B14F-4D97-AF65-F5344CB8AC3E}">
        <p14:creationId xmlns:p14="http://schemas.microsoft.com/office/powerpoint/2010/main" val="3270025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Symptoms of PNS Disease</a:t>
            </a:r>
            <a:endParaRPr lang="en-US" dirty="0"/>
          </a:p>
        </p:txBody>
      </p:sp>
      <p:sp>
        <p:nvSpPr>
          <p:cNvPr id="8195" name="Rectangle 3"/>
          <p:cNvSpPr>
            <a:spLocks noGrp="1" noChangeArrowheads="1"/>
          </p:cNvSpPr>
          <p:nvPr>
            <p:ph idx="1"/>
          </p:nvPr>
        </p:nvSpPr>
        <p:spPr>
          <a:xfrm>
            <a:off x="457200" y="2057400"/>
            <a:ext cx="8229600" cy="2743200"/>
          </a:xfrm>
        </p:spPr>
        <p:txBody>
          <a:bodyPr>
            <a:normAutofit fontScale="92500" lnSpcReduction="10000"/>
          </a:bodyPr>
          <a:lstStyle/>
          <a:p>
            <a:r>
              <a:rPr lang="en-US" dirty="0" smtClean="0"/>
              <a:t>Single focal lesions: weakness/numbness/ pain in one limb, often defined to one part of the limb</a:t>
            </a:r>
          </a:p>
          <a:p>
            <a:endParaRPr lang="en-US" dirty="0" smtClean="0"/>
          </a:p>
          <a:p>
            <a:r>
              <a:rPr lang="en-US" dirty="0" smtClean="0"/>
              <a:t>Multiple or diffuse lesions: weakness/ numbness/pain in more than one limb, usually bilateral and distal </a:t>
            </a:r>
            <a:endParaRPr lang="en-US" dirty="0"/>
          </a:p>
        </p:txBody>
      </p:sp>
      <p:sp>
        <p:nvSpPr>
          <p:cNvPr id="4" name="Slide Number Placeholder 3"/>
          <p:cNvSpPr>
            <a:spLocks noGrp="1"/>
          </p:cNvSpPr>
          <p:nvPr>
            <p:ph type="sldNum" sz="quarter" idx="4294967295"/>
          </p:nvPr>
        </p:nvSpPr>
        <p:spPr>
          <a:xfrm>
            <a:off x="123825" y="6416675"/>
            <a:ext cx="561975" cy="365125"/>
          </a:xfrm>
          <a:prstGeom prst="rect">
            <a:avLst/>
          </a:prstGeom>
        </p:spPr>
        <p:txBody>
          <a:bodyPr/>
          <a:lstStyle/>
          <a:p>
            <a:fld id="{14C53830-3E94-44F7-A2FF-11794E52E6A7}" type="slidenum">
              <a:rPr lang="en-US" smtClean="0">
                <a:solidFill>
                  <a:prstClr val="white">
                    <a:tint val="75000"/>
                  </a:prstClr>
                </a:solidFill>
              </a:rPr>
              <a:pPr/>
              <a:t>11</a:t>
            </a:fld>
            <a:endParaRPr lang="en-US" dirty="0">
              <a:solidFill>
                <a:prstClr val="white">
                  <a:tint val="75000"/>
                </a:prstClr>
              </a:solidFill>
            </a:endParaRPr>
          </a:p>
        </p:txBody>
      </p:sp>
    </p:spTree>
    <p:custDataLst>
      <p:tags r:id="rId1"/>
    </p:custDataLst>
    <p:extLst>
      <p:ext uri="{BB962C8B-B14F-4D97-AF65-F5344CB8AC3E}">
        <p14:creationId xmlns:p14="http://schemas.microsoft.com/office/powerpoint/2010/main" val="833509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Signs of PNS Disease</a:t>
            </a:r>
            <a:endParaRPr lang="en-US" dirty="0"/>
          </a:p>
        </p:txBody>
      </p:sp>
      <p:sp>
        <p:nvSpPr>
          <p:cNvPr id="9219" name="Rectangle 3"/>
          <p:cNvSpPr>
            <a:spLocks noGrp="1" noChangeArrowheads="1"/>
          </p:cNvSpPr>
          <p:nvPr>
            <p:ph idx="1"/>
          </p:nvPr>
        </p:nvSpPr>
        <p:spPr>
          <a:xfrm>
            <a:off x="381000" y="1600200"/>
            <a:ext cx="8382000" cy="4114800"/>
          </a:xfrm>
        </p:spPr>
        <p:txBody>
          <a:bodyPr>
            <a:normAutofit fontScale="92500"/>
          </a:bodyPr>
          <a:lstStyle/>
          <a:p>
            <a:r>
              <a:rPr lang="en-US" dirty="0" smtClean="0"/>
              <a:t>Lower motor neuron signs (atrophy, fasciculations)</a:t>
            </a:r>
          </a:p>
          <a:p>
            <a:r>
              <a:rPr lang="en-US" dirty="0" smtClean="0"/>
              <a:t>Hyporeflexia or areflexia </a:t>
            </a:r>
          </a:p>
          <a:p>
            <a:r>
              <a:rPr lang="en-US" dirty="0" smtClean="0"/>
              <a:t>Patch of sensory loss, or stocking-glove sensory loss</a:t>
            </a:r>
          </a:p>
          <a:p>
            <a:endParaRPr lang="en-US" dirty="0" smtClean="0"/>
          </a:p>
          <a:p>
            <a:r>
              <a:rPr lang="en-US" u="sng" dirty="0" smtClean="0"/>
              <a:t>Not</a:t>
            </a:r>
            <a:r>
              <a:rPr lang="en-US" dirty="0" smtClean="0"/>
              <a:t> UMN signs (spasticity, hyperreflexia, upgoing toe) or “brain” signs (impaired consciousness, cognition, or language)</a:t>
            </a:r>
            <a:endParaRPr lang="en-US" dirty="0"/>
          </a:p>
        </p:txBody>
      </p:sp>
      <p:sp>
        <p:nvSpPr>
          <p:cNvPr id="4" name="Slide Number Placeholder 3"/>
          <p:cNvSpPr>
            <a:spLocks noGrp="1"/>
          </p:cNvSpPr>
          <p:nvPr>
            <p:ph type="sldNum" sz="quarter" idx="4294967295"/>
          </p:nvPr>
        </p:nvSpPr>
        <p:spPr>
          <a:xfrm>
            <a:off x="123825" y="6416675"/>
            <a:ext cx="561975" cy="365125"/>
          </a:xfrm>
          <a:prstGeom prst="rect">
            <a:avLst/>
          </a:prstGeom>
        </p:spPr>
        <p:txBody>
          <a:bodyPr/>
          <a:lstStyle/>
          <a:p>
            <a:fld id="{14C53830-3E94-44F7-A2FF-11794E52E6A7}" type="slidenum">
              <a:rPr lang="en-US" smtClean="0">
                <a:solidFill>
                  <a:prstClr val="white">
                    <a:tint val="75000"/>
                  </a:prstClr>
                </a:solidFill>
              </a:rPr>
              <a:pPr/>
              <a:t>12</a:t>
            </a:fld>
            <a:endParaRPr lang="en-US" dirty="0">
              <a:solidFill>
                <a:prstClr val="white">
                  <a:tint val="75000"/>
                </a:prstClr>
              </a:solidFill>
            </a:endParaRPr>
          </a:p>
        </p:txBody>
      </p:sp>
    </p:spTree>
    <p:custDataLst>
      <p:tags r:id="rId1"/>
    </p:custDataLst>
    <p:extLst>
      <p:ext uri="{BB962C8B-B14F-4D97-AF65-F5344CB8AC3E}">
        <p14:creationId xmlns:p14="http://schemas.microsoft.com/office/powerpoint/2010/main" val="2580378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dirty="0" smtClean="0"/>
              <a:t>Reflexes… repeated</a:t>
            </a:r>
            <a:endParaRPr lang="en-US" dirty="0"/>
          </a:p>
        </p:txBody>
      </p:sp>
      <p:sp>
        <p:nvSpPr>
          <p:cNvPr id="115715" name="Rectangle 3"/>
          <p:cNvSpPr>
            <a:spLocks noGrp="1" noChangeArrowheads="1"/>
          </p:cNvSpPr>
          <p:nvPr>
            <p:ph idx="1"/>
          </p:nvPr>
        </p:nvSpPr>
        <p:spPr>
          <a:xfrm>
            <a:off x="457200" y="1981200"/>
            <a:ext cx="8229600" cy="3962399"/>
          </a:xfrm>
        </p:spPr>
        <p:txBody>
          <a:bodyPr>
            <a:normAutofit/>
          </a:bodyPr>
          <a:lstStyle/>
          <a:p>
            <a:r>
              <a:rPr lang="en-US" dirty="0" smtClean="0"/>
              <a:t>Hyperreflexia and spasticity occur with upper motor neuron lesions (CNS)</a:t>
            </a:r>
          </a:p>
          <a:p>
            <a:endParaRPr lang="en-US" dirty="0" smtClean="0"/>
          </a:p>
          <a:p>
            <a:r>
              <a:rPr lang="en-US" dirty="0" smtClean="0"/>
              <a:t>Hyporeflexia, fasciculations, atrophy with lower motor neuron lesions (PNS)</a:t>
            </a:r>
          </a:p>
        </p:txBody>
      </p:sp>
      <p:sp>
        <p:nvSpPr>
          <p:cNvPr id="4" name="Slide Number Placeholder 4"/>
          <p:cNvSpPr>
            <a:spLocks noGrp="1"/>
          </p:cNvSpPr>
          <p:nvPr>
            <p:ph type="sldNum" sz="quarter" idx="4294967295"/>
          </p:nvPr>
        </p:nvSpPr>
        <p:spPr>
          <a:xfrm>
            <a:off x="123825" y="6416675"/>
            <a:ext cx="561975" cy="365125"/>
          </a:xfrm>
          <a:prstGeom prst="rect">
            <a:avLst/>
          </a:prstGeom>
        </p:spPr>
        <p:txBody>
          <a:bodyPr/>
          <a:lstStyle/>
          <a:p>
            <a:fld id="{B4689CE6-0E3F-41E3-BBE8-72821577482E}" type="slidenum">
              <a:rPr lang="en-US" smtClean="0">
                <a:solidFill>
                  <a:prstClr val="white">
                    <a:tint val="75000"/>
                  </a:prstClr>
                </a:solidFill>
              </a:rPr>
              <a:pPr/>
              <a:t>13</a:t>
            </a:fld>
            <a:endParaRPr lang="en-US" dirty="0">
              <a:solidFill>
                <a:prstClr val="white">
                  <a:tint val="75000"/>
                </a:prstClr>
              </a:solidFill>
            </a:endParaRPr>
          </a:p>
        </p:txBody>
      </p:sp>
    </p:spTree>
    <p:custDataLst>
      <p:tags r:id="rId1"/>
    </p:custDataLst>
    <p:extLst>
      <p:ext uri="{BB962C8B-B14F-4D97-AF65-F5344CB8AC3E}">
        <p14:creationId xmlns:p14="http://schemas.microsoft.com/office/powerpoint/2010/main" val="45702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dirty="0" smtClean="0"/>
              <a:t>Reflexes… repeated</a:t>
            </a:r>
            <a:endParaRPr lang="en-US" dirty="0"/>
          </a:p>
        </p:txBody>
      </p:sp>
      <p:sp>
        <p:nvSpPr>
          <p:cNvPr id="115715" name="Rectangle 3"/>
          <p:cNvSpPr>
            <a:spLocks noGrp="1" noChangeArrowheads="1"/>
          </p:cNvSpPr>
          <p:nvPr>
            <p:ph idx="1"/>
          </p:nvPr>
        </p:nvSpPr>
        <p:spPr>
          <a:xfrm>
            <a:off x="457200" y="1981200"/>
            <a:ext cx="8229600" cy="3962399"/>
          </a:xfrm>
        </p:spPr>
        <p:txBody>
          <a:bodyPr>
            <a:normAutofit/>
          </a:bodyPr>
          <a:lstStyle/>
          <a:p>
            <a:r>
              <a:rPr lang="en-US" dirty="0" smtClean="0"/>
              <a:t>Hyperreflexia and spasticity occur with upper motor neuron lesions (CNS)</a:t>
            </a:r>
          </a:p>
          <a:p>
            <a:endParaRPr lang="en-US" dirty="0" smtClean="0"/>
          </a:p>
          <a:p>
            <a:r>
              <a:rPr lang="en-US" dirty="0" smtClean="0"/>
              <a:t>Hyporeflexia, fasciculations, atrophy with lower motor neuron lesions (PNS)</a:t>
            </a:r>
          </a:p>
        </p:txBody>
      </p:sp>
      <p:sp>
        <p:nvSpPr>
          <p:cNvPr id="4" name="Slide Number Placeholder 4"/>
          <p:cNvSpPr>
            <a:spLocks noGrp="1"/>
          </p:cNvSpPr>
          <p:nvPr>
            <p:ph type="sldNum" sz="quarter" idx="4294967295"/>
          </p:nvPr>
        </p:nvSpPr>
        <p:spPr>
          <a:xfrm>
            <a:off x="123825" y="6416675"/>
            <a:ext cx="561975" cy="365125"/>
          </a:xfrm>
          <a:prstGeom prst="rect">
            <a:avLst/>
          </a:prstGeom>
        </p:spPr>
        <p:txBody>
          <a:bodyPr/>
          <a:lstStyle/>
          <a:p>
            <a:fld id="{B4689CE6-0E3F-41E3-BBE8-72821577482E}" type="slidenum">
              <a:rPr lang="en-US" smtClean="0">
                <a:solidFill>
                  <a:prstClr val="white">
                    <a:tint val="75000"/>
                  </a:prstClr>
                </a:solidFill>
              </a:rPr>
              <a:pPr/>
              <a:t>14</a:t>
            </a:fld>
            <a:endParaRPr lang="en-US" dirty="0">
              <a:solidFill>
                <a:prstClr val="white">
                  <a:tint val="75000"/>
                </a:prstClr>
              </a:solidFill>
            </a:endParaRPr>
          </a:p>
        </p:txBody>
      </p:sp>
    </p:spTree>
    <p:custDataLst>
      <p:tags r:id="rId1"/>
    </p:custDataLst>
    <p:extLst>
      <p:ext uri="{BB962C8B-B14F-4D97-AF65-F5344CB8AC3E}">
        <p14:creationId xmlns:p14="http://schemas.microsoft.com/office/powerpoint/2010/main" val="3947043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a:t>Classification</a:t>
            </a:r>
          </a:p>
        </p:txBody>
      </p:sp>
      <p:sp>
        <p:nvSpPr>
          <p:cNvPr id="5123" name="Rectangle 3"/>
          <p:cNvSpPr>
            <a:spLocks noGrp="1" noChangeArrowheads="1"/>
          </p:cNvSpPr>
          <p:nvPr>
            <p:ph type="body" idx="1"/>
          </p:nvPr>
        </p:nvSpPr>
        <p:spPr/>
        <p:txBody>
          <a:bodyPr/>
          <a:lstStyle/>
          <a:p>
            <a:pPr>
              <a:lnSpc>
                <a:spcPct val="90000"/>
              </a:lnSpc>
            </a:pPr>
            <a:r>
              <a:rPr lang="en-US"/>
              <a:t>Peripheral neuropathy may be classified in a varieties of ways-</a:t>
            </a:r>
          </a:p>
          <a:p>
            <a:pPr>
              <a:lnSpc>
                <a:spcPct val="90000"/>
              </a:lnSpc>
            </a:pPr>
            <a:r>
              <a:rPr lang="en-US"/>
              <a:t>according to the </a:t>
            </a:r>
          </a:p>
          <a:p>
            <a:pPr>
              <a:lnSpc>
                <a:spcPct val="90000"/>
              </a:lnSpc>
              <a:buFont typeface="Wingdings" pitchFamily="2" charset="2"/>
              <a:buNone/>
            </a:pPr>
            <a:r>
              <a:rPr lang="en-US"/>
              <a:t>	1.number of nerves affected </a:t>
            </a:r>
          </a:p>
          <a:p>
            <a:pPr lvl="1">
              <a:lnSpc>
                <a:spcPct val="90000"/>
              </a:lnSpc>
            </a:pPr>
            <a:r>
              <a:rPr lang="en-US">
                <a:hlinkClick r:id="rId2" action="ppaction://hlinkfile"/>
              </a:rPr>
              <a:t>Mononeuropathy</a:t>
            </a:r>
            <a:endParaRPr lang="en-US"/>
          </a:p>
          <a:p>
            <a:pPr lvl="1">
              <a:lnSpc>
                <a:spcPct val="90000"/>
              </a:lnSpc>
            </a:pPr>
            <a:r>
              <a:rPr lang="en-US">
                <a:hlinkClick r:id="rId2" action="ppaction://hlinkfile"/>
              </a:rPr>
              <a:t> Mononeuritis multiplex</a:t>
            </a:r>
            <a:endParaRPr lang="en-US"/>
          </a:p>
          <a:p>
            <a:pPr lvl="1">
              <a:lnSpc>
                <a:spcPct val="90000"/>
              </a:lnSpc>
            </a:pPr>
            <a:r>
              <a:rPr lang="en-US"/>
              <a:t> </a:t>
            </a:r>
            <a:r>
              <a:rPr lang="en-US" u="sng"/>
              <a:t>Polyneuropathy</a:t>
            </a:r>
            <a:endParaRPr lang="en-US"/>
          </a:p>
          <a:p>
            <a:pPr>
              <a:lnSpc>
                <a:spcPct val="90000"/>
              </a:lnSpc>
              <a:buFont typeface="Wingdings" pitchFamily="2" charset="2"/>
              <a:buNone/>
            </a:pPr>
            <a:r>
              <a:rPr lang="en-US"/>
              <a:t> </a:t>
            </a:r>
          </a:p>
          <a:p>
            <a:pPr>
              <a:lnSpc>
                <a:spcPct val="90000"/>
              </a:lnSpc>
              <a:buFont typeface="Wingdings" pitchFamily="2" charset="2"/>
              <a:buNone/>
            </a:pPr>
            <a:r>
              <a:rPr lang="en-US"/>
              <a:t>	</a:t>
            </a:r>
          </a:p>
        </p:txBody>
      </p:sp>
    </p:spTree>
    <p:extLst>
      <p:ext uri="{BB962C8B-B14F-4D97-AF65-F5344CB8AC3E}">
        <p14:creationId xmlns:p14="http://schemas.microsoft.com/office/powerpoint/2010/main" val="257546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Definitions </a:t>
            </a:r>
          </a:p>
        </p:txBody>
      </p:sp>
      <p:sp>
        <p:nvSpPr>
          <p:cNvPr id="6147" name="Rectangle 3"/>
          <p:cNvSpPr>
            <a:spLocks noGrp="1" noChangeArrowheads="1"/>
          </p:cNvSpPr>
          <p:nvPr>
            <p:ph type="body" idx="1"/>
          </p:nvPr>
        </p:nvSpPr>
        <p:spPr/>
        <p:txBody>
          <a:bodyPr/>
          <a:lstStyle/>
          <a:p>
            <a:r>
              <a:rPr lang="en-US" b="1"/>
              <a:t>Neuropathy </a:t>
            </a:r>
            <a:r>
              <a:rPr lang="en-US"/>
              <a:t>simply means a pathological process</a:t>
            </a:r>
          </a:p>
          <a:p>
            <a:pPr>
              <a:buFont typeface="Wingdings" pitchFamily="2" charset="2"/>
              <a:buNone/>
            </a:pPr>
            <a:r>
              <a:rPr lang="en-US"/>
              <a:t>	affecting a peripheral nerve or nerves.</a:t>
            </a:r>
          </a:p>
          <a:p>
            <a:r>
              <a:rPr lang="en-US" b="1"/>
              <a:t>Mononeuropathy </a:t>
            </a:r>
            <a:r>
              <a:rPr lang="en-US"/>
              <a:t>means a process affecting a single nerve.</a:t>
            </a:r>
          </a:p>
        </p:txBody>
      </p:sp>
    </p:spTree>
    <p:extLst>
      <p:ext uri="{BB962C8B-B14F-4D97-AF65-F5344CB8AC3E}">
        <p14:creationId xmlns:p14="http://schemas.microsoft.com/office/powerpoint/2010/main" val="1348900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Definitions</a:t>
            </a:r>
          </a:p>
        </p:txBody>
      </p:sp>
      <p:sp>
        <p:nvSpPr>
          <p:cNvPr id="30723" name="Rectangle 3"/>
          <p:cNvSpPr>
            <a:spLocks noGrp="1" noChangeArrowheads="1"/>
          </p:cNvSpPr>
          <p:nvPr>
            <p:ph type="body" idx="1"/>
          </p:nvPr>
        </p:nvSpPr>
        <p:spPr/>
        <p:txBody>
          <a:bodyPr/>
          <a:lstStyle/>
          <a:p>
            <a:r>
              <a:rPr lang="en-US" b="1"/>
              <a:t>Mononeuritis multiplex </a:t>
            </a:r>
            <a:r>
              <a:rPr lang="en-US"/>
              <a:t>(multiple mononeuropathy and/or multifocal neuropathy) affects several or multiple nerves.</a:t>
            </a:r>
          </a:p>
          <a:p>
            <a:r>
              <a:rPr lang="en-US" b="1"/>
              <a:t>Polyneuropathy </a:t>
            </a:r>
            <a:r>
              <a:rPr lang="en-US"/>
              <a:t>describes diffuse, symmetrical disease, usually commencing peripherally. </a:t>
            </a:r>
          </a:p>
        </p:txBody>
      </p:sp>
    </p:spTree>
    <p:extLst>
      <p:ext uri="{BB962C8B-B14F-4D97-AF65-F5344CB8AC3E}">
        <p14:creationId xmlns:p14="http://schemas.microsoft.com/office/powerpoint/2010/main" val="4211142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2450"/>
            <a:ext cx="876300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067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4276725"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325" y="1247775"/>
            <a:ext cx="498503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823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274638"/>
            <a:ext cx="8610600" cy="792162"/>
          </a:xfrm>
        </p:spPr>
        <p:txBody>
          <a:bodyPr>
            <a:normAutofit fontScale="90000"/>
          </a:bodyPr>
          <a:lstStyle/>
          <a:p>
            <a:r>
              <a:rPr lang="en-US" dirty="0" smtClean="0"/>
              <a:t/>
            </a:r>
            <a:br>
              <a:rPr lang="en-US" dirty="0" smtClean="0"/>
            </a:br>
            <a:r>
              <a:rPr lang="en-US" dirty="0" smtClean="0"/>
              <a:t>What is the Peripheral Nervous System?</a:t>
            </a:r>
            <a:endParaRPr lang="en-US" dirty="0"/>
          </a:p>
        </p:txBody>
      </p:sp>
      <p:sp>
        <p:nvSpPr>
          <p:cNvPr id="3075" name="Rectangle 3"/>
          <p:cNvSpPr>
            <a:spLocks noGrp="1" noChangeArrowheads="1"/>
          </p:cNvSpPr>
          <p:nvPr>
            <p:ph idx="1"/>
          </p:nvPr>
        </p:nvSpPr>
        <p:spPr/>
        <p:txBody>
          <a:bodyPr>
            <a:normAutofit/>
          </a:bodyPr>
          <a:lstStyle/>
          <a:p>
            <a:r>
              <a:rPr lang="en-US" dirty="0" smtClean="0"/>
              <a:t>CNS is confined to brain and spinal cord</a:t>
            </a:r>
          </a:p>
          <a:p>
            <a:r>
              <a:rPr lang="en-US" dirty="0" smtClean="0"/>
              <a:t>PNS includes (in anatomical order)</a:t>
            </a:r>
          </a:p>
          <a:p>
            <a:pPr lvl="1"/>
            <a:r>
              <a:rPr lang="en-US" dirty="0" smtClean="0"/>
              <a:t>Anterior horn cell (located within spinal cord)</a:t>
            </a:r>
          </a:p>
          <a:p>
            <a:pPr lvl="1"/>
            <a:r>
              <a:rPr lang="en-US" dirty="0" smtClean="0"/>
              <a:t>Spinal nerve roots (radicles)</a:t>
            </a:r>
          </a:p>
          <a:p>
            <a:pPr lvl="1"/>
            <a:r>
              <a:rPr lang="en-US" dirty="0" smtClean="0"/>
              <a:t>Plexi (brachial and lumbosacral)</a:t>
            </a:r>
          </a:p>
          <a:p>
            <a:pPr lvl="1"/>
            <a:r>
              <a:rPr lang="en-US" dirty="0" smtClean="0"/>
              <a:t>peripheral nerves (e.g. median, peroneal)</a:t>
            </a:r>
          </a:p>
          <a:p>
            <a:pPr lvl="1"/>
            <a:r>
              <a:rPr lang="en-US" dirty="0" smtClean="0"/>
              <a:t>Neuromuscular junction and muscle</a:t>
            </a:r>
            <a:endParaRPr lang="en-US" dirty="0"/>
          </a:p>
        </p:txBody>
      </p:sp>
      <p:sp>
        <p:nvSpPr>
          <p:cNvPr id="4" name="Slide Number Placeholder 3"/>
          <p:cNvSpPr>
            <a:spLocks noGrp="1"/>
          </p:cNvSpPr>
          <p:nvPr>
            <p:ph type="sldNum" sz="quarter" idx="4294967295"/>
          </p:nvPr>
        </p:nvSpPr>
        <p:spPr>
          <a:xfrm>
            <a:off x="123825" y="6416675"/>
            <a:ext cx="561975" cy="365125"/>
          </a:xfrm>
          <a:prstGeom prst="rect">
            <a:avLst/>
          </a:prstGeom>
        </p:spPr>
        <p:txBody>
          <a:bodyPr/>
          <a:lstStyle/>
          <a:p>
            <a:fld id="{14C53830-3E94-44F7-A2FF-11794E52E6A7}" type="slidenum">
              <a:rPr lang="en-US" smtClean="0"/>
              <a:pPr/>
              <a:t>2</a:t>
            </a:fld>
            <a:endParaRPr lang="en-US" dirty="0"/>
          </a:p>
        </p:txBody>
      </p:sp>
    </p:spTree>
    <p:custDataLst>
      <p:tags r:id="rId1"/>
    </p:custDataLst>
    <p:extLst>
      <p:ext uri="{BB962C8B-B14F-4D97-AF65-F5344CB8AC3E}">
        <p14:creationId xmlns:p14="http://schemas.microsoft.com/office/powerpoint/2010/main" val="1966508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800px-Cervical_vertebra_blank"/>
          <p:cNvPicPr>
            <a:picLocks noChangeAspect="1" noChangeArrowheads="1"/>
          </p:cNvPicPr>
          <p:nvPr/>
        </p:nvPicPr>
        <p:blipFill>
          <a:blip r:embed="rId3" cstate="print"/>
          <a:srcRect/>
          <a:stretch>
            <a:fillRect/>
          </a:stretch>
        </p:blipFill>
        <p:spPr bwMode="auto">
          <a:xfrm>
            <a:off x="5791200" y="73968"/>
            <a:ext cx="3352800" cy="2463800"/>
          </a:xfrm>
          <a:prstGeom prst="rect">
            <a:avLst/>
          </a:prstGeom>
          <a:noFill/>
          <a:ln>
            <a:solidFill>
              <a:schemeClr val="tx1"/>
            </a:solidFill>
          </a:ln>
        </p:spPr>
      </p:pic>
      <p:pic>
        <p:nvPicPr>
          <p:cNvPr id="36867" name="Picture 3" descr="plexus 2"/>
          <p:cNvPicPr>
            <a:picLocks noChangeAspect="1" noChangeArrowheads="1"/>
          </p:cNvPicPr>
          <p:nvPr/>
        </p:nvPicPr>
        <p:blipFill>
          <a:blip r:embed="rId4" cstate="print"/>
          <a:srcRect/>
          <a:stretch>
            <a:fillRect/>
          </a:stretch>
        </p:blipFill>
        <p:spPr bwMode="auto">
          <a:xfrm>
            <a:off x="1828800" y="1216968"/>
            <a:ext cx="3962400" cy="3375025"/>
          </a:xfrm>
          <a:prstGeom prst="rect">
            <a:avLst/>
          </a:prstGeom>
          <a:noFill/>
          <a:ln>
            <a:solidFill>
              <a:schemeClr val="tx1"/>
            </a:solidFill>
          </a:ln>
        </p:spPr>
      </p:pic>
      <p:pic>
        <p:nvPicPr>
          <p:cNvPr id="36868" name="Picture 4" descr="Synapse_diag5"/>
          <p:cNvPicPr>
            <a:picLocks noChangeAspect="1" noChangeArrowheads="1"/>
          </p:cNvPicPr>
          <p:nvPr/>
        </p:nvPicPr>
        <p:blipFill>
          <a:blip r:embed="rId5" cstate="print"/>
          <a:srcRect/>
          <a:stretch>
            <a:fillRect/>
          </a:stretch>
        </p:blipFill>
        <p:spPr bwMode="auto">
          <a:xfrm>
            <a:off x="0" y="4417368"/>
            <a:ext cx="2514600" cy="2320925"/>
          </a:xfrm>
          <a:prstGeom prst="rect">
            <a:avLst/>
          </a:prstGeom>
          <a:noFill/>
          <a:ln>
            <a:solidFill>
              <a:schemeClr val="tx1"/>
            </a:solidFill>
          </a:ln>
        </p:spPr>
      </p:pic>
      <p:sp>
        <p:nvSpPr>
          <p:cNvPr id="36873" name="Line 9"/>
          <p:cNvSpPr>
            <a:spLocks noChangeShapeType="1"/>
          </p:cNvSpPr>
          <p:nvPr/>
        </p:nvSpPr>
        <p:spPr bwMode="auto">
          <a:xfrm>
            <a:off x="1447800" y="1620052"/>
            <a:ext cx="2438400" cy="435115"/>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solidFill>
                <a:prstClr val="white"/>
              </a:solidFill>
            </a:endParaRPr>
          </a:p>
        </p:txBody>
      </p:sp>
      <p:sp>
        <p:nvSpPr>
          <p:cNvPr id="36874" name="Line 10"/>
          <p:cNvSpPr>
            <a:spLocks noChangeShapeType="1"/>
          </p:cNvSpPr>
          <p:nvPr/>
        </p:nvSpPr>
        <p:spPr bwMode="auto">
          <a:xfrm flipV="1">
            <a:off x="5943600" y="2436168"/>
            <a:ext cx="76200" cy="992832"/>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solidFill>
                <a:prstClr val="white"/>
              </a:solidFill>
            </a:endParaRPr>
          </a:p>
        </p:txBody>
      </p:sp>
      <p:sp>
        <p:nvSpPr>
          <p:cNvPr id="36875" name="Line 11"/>
          <p:cNvSpPr>
            <a:spLocks noChangeShapeType="1"/>
          </p:cNvSpPr>
          <p:nvPr/>
        </p:nvSpPr>
        <p:spPr bwMode="auto">
          <a:xfrm flipH="1" flipV="1">
            <a:off x="2590800" y="4493568"/>
            <a:ext cx="1219200" cy="578822"/>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solidFill>
                <a:prstClr val="white"/>
              </a:solidFill>
            </a:endParaRPr>
          </a:p>
        </p:txBody>
      </p:sp>
      <p:sp>
        <p:nvSpPr>
          <p:cNvPr id="36876" name="Line 12"/>
          <p:cNvSpPr>
            <a:spLocks noChangeShapeType="1"/>
          </p:cNvSpPr>
          <p:nvPr/>
        </p:nvSpPr>
        <p:spPr bwMode="auto">
          <a:xfrm flipH="1" flipV="1">
            <a:off x="1447800" y="6017568"/>
            <a:ext cx="1143000" cy="416242"/>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solidFill>
                <a:prstClr val="white"/>
              </a:solidFill>
            </a:endParaRPr>
          </a:p>
        </p:txBody>
      </p:sp>
      <p:sp>
        <p:nvSpPr>
          <p:cNvPr id="36877" name="Oval 13"/>
          <p:cNvSpPr>
            <a:spLocks noChangeArrowheads="1"/>
          </p:cNvSpPr>
          <p:nvPr/>
        </p:nvSpPr>
        <p:spPr bwMode="auto">
          <a:xfrm>
            <a:off x="1752600" y="3738264"/>
            <a:ext cx="1524000" cy="1443336"/>
          </a:xfrm>
          <a:prstGeom prst="ellipse">
            <a:avLst/>
          </a:prstGeom>
          <a:noFill/>
          <a:ln w="38100">
            <a:solidFill>
              <a:srgbClr val="FF0000"/>
            </a:solidFill>
            <a:round/>
            <a:headEnd/>
            <a:tailEnd/>
          </a:ln>
          <a:effectLst/>
        </p:spPr>
        <p:txBody>
          <a:bodyPr wrap="none" anchor="ctr"/>
          <a:lstStyle/>
          <a:p>
            <a:endParaRPr lang="en-US" dirty="0">
              <a:solidFill>
                <a:prstClr val="white"/>
              </a:solidFill>
            </a:endParaRPr>
          </a:p>
        </p:txBody>
      </p:sp>
      <p:sp>
        <p:nvSpPr>
          <p:cNvPr id="20" name="Text Box 5"/>
          <p:cNvSpPr txBox="1">
            <a:spLocks noChangeArrowheads="1"/>
          </p:cNvSpPr>
          <p:nvPr/>
        </p:nvSpPr>
        <p:spPr bwMode="auto">
          <a:xfrm>
            <a:off x="2590800" y="6027003"/>
            <a:ext cx="5562600" cy="830997"/>
          </a:xfrm>
          <a:prstGeom prst="rect">
            <a:avLst/>
          </a:prstGeom>
          <a:noFill/>
          <a:ln w="9525">
            <a:noFill/>
            <a:miter lim="800000"/>
            <a:headEnd/>
            <a:tailEnd/>
          </a:ln>
          <a:effectLst/>
        </p:spPr>
        <p:txBody>
          <a:bodyPr wrap="square">
            <a:spAutoFit/>
          </a:bodyPr>
          <a:lstStyle/>
          <a:p>
            <a:pPr>
              <a:spcBef>
                <a:spcPct val="50000"/>
              </a:spcBef>
            </a:pPr>
            <a:r>
              <a:rPr lang="en-US" sz="2400" dirty="0">
                <a:solidFill>
                  <a:prstClr val="white"/>
                </a:solidFill>
              </a:rPr>
              <a:t>Neuromuscular junction and muscle</a:t>
            </a:r>
          </a:p>
        </p:txBody>
      </p:sp>
      <p:sp>
        <p:nvSpPr>
          <p:cNvPr id="21" name="Text Box 6"/>
          <p:cNvSpPr txBox="1">
            <a:spLocks noChangeArrowheads="1"/>
          </p:cNvSpPr>
          <p:nvPr/>
        </p:nvSpPr>
        <p:spPr bwMode="auto">
          <a:xfrm>
            <a:off x="3810000" y="4810780"/>
            <a:ext cx="2743200" cy="461665"/>
          </a:xfrm>
          <a:prstGeom prst="rect">
            <a:avLst/>
          </a:prstGeom>
          <a:noFill/>
          <a:ln w="9525">
            <a:noFill/>
            <a:miter lim="800000"/>
            <a:headEnd/>
            <a:tailEnd/>
          </a:ln>
          <a:effectLst/>
        </p:spPr>
        <p:txBody>
          <a:bodyPr wrap="square">
            <a:spAutoFit/>
          </a:bodyPr>
          <a:lstStyle/>
          <a:p>
            <a:r>
              <a:rPr lang="en-US" sz="2400" dirty="0">
                <a:solidFill>
                  <a:prstClr val="white"/>
                </a:solidFill>
              </a:rPr>
              <a:t>Ulnar nerve</a:t>
            </a:r>
          </a:p>
        </p:txBody>
      </p:sp>
      <p:sp>
        <p:nvSpPr>
          <p:cNvPr id="22" name="Text Box 7"/>
          <p:cNvSpPr txBox="1">
            <a:spLocks noChangeArrowheads="1"/>
          </p:cNvSpPr>
          <p:nvPr/>
        </p:nvSpPr>
        <p:spPr bwMode="auto">
          <a:xfrm>
            <a:off x="304800" y="1143000"/>
            <a:ext cx="1905000" cy="830997"/>
          </a:xfrm>
          <a:prstGeom prst="rect">
            <a:avLst/>
          </a:prstGeom>
          <a:noFill/>
          <a:ln w="9525">
            <a:noFill/>
            <a:miter lim="800000"/>
            <a:headEnd/>
            <a:tailEnd/>
          </a:ln>
          <a:effectLst/>
        </p:spPr>
        <p:txBody>
          <a:bodyPr wrap="square">
            <a:spAutoFit/>
          </a:bodyPr>
          <a:lstStyle/>
          <a:p>
            <a:r>
              <a:rPr lang="en-US" sz="2400" dirty="0">
                <a:solidFill>
                  <a:prstClr val="white"/>
                </a:solidFill>
              </a:rPr>
              <a:t>Brachial plexus</a:t>
            </a:r>
          </a:p>
        </p:txBody>
      </p:sp>
      <p:sp>
        <p:nvSpPr>
          <p:cNvPr id="23" name="Text Box 8"/>
          <p:cNvSpPr txBox="1">
            <a:spLocks noChangeArrowheads="1"/>
          </p:cNvSpPr>
          <p:nvPr/>
        </p:nvSpPr>
        <p:spPr bwMode="auto">
          <a:xfrm>
            <a:off x="5943600" y="3134380"/>
            <a:ext cx="3325462" cy="461665"/>
          </a:xfrm>
          <a:prstGeom prst="rect">
            <a:avLst/>
          </a:prstGeom>
          <a:noFill/>
          <a:ln w="9525">
            <a:noFill/>
            <a:miter lim="800000"/>
            <a:headEnd/>
            <a:tailEnd/>
          </a:ln>
          <a:effectLst/>
        </p:spPr>
        <p:txBody>
          <a:bodyPr wrap="none">
            <a:spAutoFit/>
          </a:bodyPr>
          <a:lstStyle/>
          <a:p>
            <a:r>
              <a:rPr lang="en-US" sz="2400" dirty="0">
                <a:solidFill>
                  <a:prstClr val="white"/>
                </a:solidFill>
              </a:rPr>
              <a:t>C8 </a:t>
            </a:r>
            <a:r>
              <a:rPr lang="en-US" sz="2400" dirty="0" smtClean="0">
                <a:solidFill>
                  <a:prstClr val="white"/>
                </a:solidFill>
              </a:rPr>
              <a:t>spinal </a:t>
            </a:r>
            <a:r>
              <a:rPr lang="en-US" sz="2400" dirty="0">
                <a:solidFill>
                  <a:prstClr val="white"/>
                </a:solidFill>
              </a:rPr>
              <a:t>nerve root</a:t>
            </a:r>
          </a:p>
        </p:txBody>
      </p:sp>
      <p:sp>
        <p:nvSpPr>
          <p:cNvPr id="2" name="TextBox 1"/>
          <p:cNvSpPr txBox="1"/>
          <p:nvPr/>
        </p:nvSpPr>
        <p:spPr>
          <a:xfrm>
            <a:off x="1066800" y="168571"/>
            <a:ext cx="3844258" cy="707886"/>
          </a:xfrm>
          <a:prstGeom prst="rect">
            <a:avLst/>
          </a:prstGeom>
          <a:noFill/>
        </p:spPr>
        <p:txBody>
          <a:bodyPr wrap="none" rtlCol="0">
            <a:spAutoFit/>
          </a:bodyPr>
          <a:lstStyle/>
          <a:p>
            <a:r>
              <a:rPr lang="en-US" sz="4000" dirty="0" err="1" smtClean="0">
                <a:solidFill>
                  <a:srgbClr val="FFC000"/>
                </a:solidFill>
              </a:rPr>
              <a:t>Mononeuropathy</a:t>
            </a:r>
            <a:endParaRPr lang="en-US" sz="4000" dirty="0">
              <a:solidFill>
                <a:srgbClr val="FFC000"/>
              </a:solidFill>
            </a:endParaRPr>
          </a:p>
        </p:txBody>
      </p:sp>
    </p:spTree>
    <p:custDataLst>
      <p:tags r:id="rId1"/>
    </p:custDataLst>
    <p:extLst>
      <p:ext uri="{BB962C8B-B14F-4D97-AF65-F5344CB8AC3E}">
        <p14:creationId xmlns:p14="http://schemas.microsoft.com/office/powerpoint/2010/main" val="3659302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b="1"/>
              <a:t>Mononeuropathy</a:t>
            </a:r>
          </a:p>
        </p:txBody>
      </p:sp>
      <p:sp>
        <p:nvSpPr>
          <p:cNvPr id="9219" name="Rectangle 3"/>
          <p:cNvSpPr>
            <a:spLocks noGrp="1" noChangeArrowheads="1"/>
          </p:cNvSpPr>
          <p:nvPr>
            <p:ph type="body" idx="1"/>
          </p:nvPr>
        </p:nvSpPr>
        <p:spPr/>
        <p:txBody>
          <a:bodyPr/>
          <a:lstStyle/>
          <a:p>
            <a:r>
              <a:rPr lang="en-US" b="1"/>
              <a:t>Mononeuropathy</a:t>
            </a:r>
            <a:r>
              <a:rPr lang="en-US"/>
              <a:t> is a type of neuropathy that only affects a single nerve. </a:t>
            </a:r>
          </a:p>
          <a:p>
            <a:r>
              <a:rPr lang="en-US"/>
              <a:t>The most common cause of mononeuropathy is by physical compression of the nerve, known as compression neuropathy.</a:t>
            </a:r>
          </a:p>
        </p:txBody>
      </p:sp>
    </p:spTree>
    <p:extLst>
      <p:ext uri="{BB962C8B-B14F-4D97-AF65-F5344CB8AC3E}">
        <p14:creationId xmlns:p14="http://schemas.microsoft.com/office/powerpoint/2010/main" val="2679998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Mononeuropathy</a:t>
            </a:r>
            <a:endParaRPr lang="en-US" dirty="0"/>
          </a:p>
        </p:txBody>
      </p:sp>
      <p:sp>
        <p:nvSpPr>
          <p:cNvPr id="16387" name="Rectangle 3"/>
          <p:cNvSpPr>
            <a:spLocks noGrp="1" noChangeArrowheads="1"/>
          </p:cNvSpPr>
          <p:nvPr>
            <p:ph idx="1"/>
          </p:nvPr>
        </p:nvSpPr>
        <p:spPr>
          <a:xfrm>
            <a:off x="457200" y="1828800"/>
            <a:ext cx="8229600" cy="4830763"/>
          </a:xfrm>
        </p:spPr>
        <p:txBody>
          <a:bodyPr/>
          <a:lstStyle/>
          <a:p>
            <a:r>
              <a:rPr lang="en-US" dirty="0" smtClean="0"/>
              <a:t>Weakness, numbness, pain, paresthesias confined to the distribution of</a:t>
            </a:r>
          </a:p>
          <a:p>
            <a:pPr lvl="1"/>
            <a:r>
              <a:rPr lang="en-US" dirty="0" smtClean="0"/>
              <a:t>UE: median nerve, radial n., ulnar n.</a:t>
            </a:r>
          </a:p>
          <a:p>
            <a:pPr lvl="1"/>
            <a:r>
              <a:rPr lang="en-US" dirty="0" smtClean="0"/>
              <a:t>LE: femoral n., sciatic n., peroneal n.</a:t>
            </a:r>
          </a:p>
          <a:p>
            <a:pPr lvl="1"/>
            <a:endParaRPr lang="en-US" dirty="0" smtClean="0"/>
          </a:p>
          <a:p>
            <a:r>
              <a:rPr lang="en-US" dirty="0" smtClean="0"/>
              <a:t>Most common causes: entrapment, trauma, prolonged limb immobility (e.g., surgery)</a:t>
            </a:r>
            <a:endParaRPr lang="en-US" dirty="0"/>
          </a:p>
        </p:txBody>
      </p:sp>
      <p:sp>
        <p:nvSpPr>
          <p:cNvPr id="4" name="Slide Number Placeholder 3"/>
          <p:cNvSpPr>
            <a:spLocks noGrp="1"/>
          </p:cNvSpPr>
          <p:nvPr>
            <p:ph type="sldNum" sz="quarter" idx="12"/>
          </p:nvPr>
        </p:nvSpPr>
        <p:spPr>
          <a:prstGeom prst="rect">
            <a:avLst/>
          </a:prstGeom>
        </p:spPr>
        <p:txBody>
          <a:bodyPr/>
          <a:lstStyle/>
          <a:p>
            <a:fld id="{14C53830-3E94-44F7-A2FF-11794E52E6A7}" type="slidenum">
              <a:rPr lang="en-US" smtClean="0">
                <a:solidFill>
                  <a:prstClr val="white">
                    <a:tint val="75000"/>
                  </a:prstClr>
                </a:solidFill>
              </a:rPr>
              <a:pPr/>
              <a:t>22</a:t>
            </a:fld>
            <a:endParaRPr lang="en-US" dirty="0">
              <a:solidFill>
                <a:prstClr val="white">
                  <a:tint val="75000"/>
                </a:prstClr>
              </a:solidFill>
            </a:endParaRPr>
          </a:p>
        </p:txBody>
      </p:sp>
    </p:spTree>
    <p:custDataLst>
      <p:tags r:id="rId1"/>
    </p:custDataLst>
    <p:extLst>
      <p:ext uri="{BB962C8B-B14F-4D97-AF65-F5344CB8AC3E}">
        <p14:creationId xmlns:p14="http://schemas.microsoft.com/office/powerpoint/2010/main" val="2578647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Important Mononeuropathies</a:t>
            </a:r>
            <a:endParaRPr lang="en-US" dirty="0"/>
          </a:p>
        </p:txBody>
      </p:sp>
      <p:sp>
        <p:nvSpPr>
          <p:cNvPr id="17411" name="Rectangle 3"/>
          <p:cNvSpPr>
            <a:spLocks noGrp="1" noChangeArrowheads="1"/>
          </p:cNvSpPr>
          <p:nvPr>
            <p:ph idx="1"/>
          </p:nvPr>
        </p:nvSpPr>
        <p:spPr>
          <a:xfrm>
            <a:off x="457200" y="1905000"/>
            <a:ext cx="8229600" cy="3810000"/>
          </a:xfrm>
        </p:spPr>
        <p:txBody>
          <a:bodyPr>
            <a:normAutofit fontScale="92500" lnSpcReduction="10000"/>
          </a:bodyPr>
          <a:lstStyle/>
          <a:p>
            <a:r>
              <a:rPr lang="en-US" dirty="0" smtClean="0"/>
              <a:t>Median mononeuropathy at the wrist (carpal tunnel syndrome)</a:t>
            </a:r>
          </a:p>
          <a:p>
            <a:r>
              <a:rPr lang="en-US" dirty="0" smtClean="0"/>
              <a:t>Ulnar mononeuropathy at the elbow (cubital tunnel syndrome)</a:t>
            </a:r>
          </a:p>
          <a:p>
            <a:r>
              <a:rPr lang="en-US" dirty="0" smtClean="0"/>
              <a:t>Radial mononeuropathy (“Saturday night palsy”)</a:t>
            </a:r>
            <a:r>
              <a:rPr lang="en-US" dirty="0" smtClean="0">
                <a:sym typeface="Wingdings" pitchFamily="2" charset="2"/>
              </a:rPr>
              <a:t> wrist and finger drop</a:t>
            </a:r>
            <a:endParaRPr lang="en-US" dirty="0" smtClean="0"/>
          </a:p>
          <a:p>
            <a:r>
              <a:rPr lang="en-US" dirty="0" smtClean="0"/>
              <a:t>Peroneal mononeuropathy (e.g., from leg crossing)</a:t>
            </a:r>
            <a:r>
              <a:rPr lang="en-US" dirty="0" smtClean="0">
                <a:sym typeface="Wingdings" pitchFamily="2" charset="2"/>
              </a:rPr>
              <a:t> one cause of footdrop</a:t>
            </a:r>
            <a:r>
              <a:rPr lang="en-US" dirty="0" smtClean="0"/>
              <a:t> </a:t>
            </a:r>
            <a:endParaRPr lang="en-US" dirty="0"/>
          </a:p>
        </p:txBody>
      </p:sp>
      <p:sp>
        <p:nvSpPr>
          <p:cNvPr id="4" name="Slide Number Placeholder 3"/>
          <p:cNvSpPr>
            <a:spLocks noGrp="1"/>
          </p:cNvSpPr>
          <p:nvPr>
            <p:ph type="sldNum" sz="quarter" idx="4294967295"/>
          </p:nvPr>
        </p:nvSpPr>
        <p:spPr>
          <a:xfrm>
            <a:off x="123825" y="6416675"/>
            <a:ext cx="561975" cy="365125"/>
          </a:xfrm>
          <a:prstGeom prst="rect">
            <a:avLst/>
          </a:prstGeom>
        </p:spPr>
        <p:txBody>
          <a:bodyPr/>
          <a:lstStyle/>
          <a:p>
            <a:fld id="{14C53830-3E94-44F7-A2FF-11794E52E6A7}" type="slidenum">
              <a:rPr lang="en-US" smtClean="0">
                <a:solidFill>
                  <a:prstClr val="white">
                    <a:tint val="75000"/>
                  </a:prstClr>
                </a:solidFill>
              </a:rPr>
              <a:pPr/>
              <a:t>23</a:t>
            </a:fld>
            <a:endParaRPr lang="en-US" dirty="0">
              <a:solidFill>
                <a:prstClr val="white">
                  <a:tint val="75000"/>
                </a:prstClr>
              </a:solidFill>
            </a:endParaRPr>
          </a:p>
        </p:txBody>
      </p:sp>
    </p:spTree>
    <p:custDataLst>
      <p:tags r:id="rId1"/>
    </p:custDataLst>
    <p:extLst>
      <p:ext uri="{BB962C8B-B14F-4D97-AF65-F5344CB8AC3E}">
        <p14:creationId xmlns:p14="http://schemas.microsoft.com/office/powerpoint/2010/main" val="1251803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image812"/>
          <p:cNvPicPr>
            <a:picLocks noChangeAspect="1" noChangeArrowheads="1"/>
          </p:cNvPicPr>
          <p:nvPr/>
        </p:nvPicPr>
        <p:blipFill>
          <a:blip r:embed="rId3" cstate="print"/>
          <a:srcRect l="17250" t="62000" r="30997"/>
          <a:stretch>
            <a:fillRect/>
          </a:stretch>
        </p:blipFill>
        <p:spPr bwMode="auto">
          <a:xfrm>
            <a:off x="1867190" y="1905000"/>
            <a:ext cx="2454636" cy="3886200"/>
          </a:xfrm>
          <a:prstGeom prst="rect">
            <a:avLst/>
          </a:prstGeom>
          <a:noFill/>
          <a:ln>
            <a:solidFill>
              <a:schemeClr val="tx1"/>
            </a:solidFill>
          </a:ln>
        </p:spPr>
      </p:pic>
      <p:pic>
        <p:nvPicPr>
          <p:cNvPr id="61445" name="Picture 5" descr="image826"/>
          <p:cNvPicPr>
            <a:picLocks noChangeAspect="1" noChangeArrowheads="1"/>
          </p:cNvPicPr>
          <p:nvPr/>
        </p:nvPicPr>
        <p:blipFill>
          <a:blip r:embed="rId4" cstate="print"/>
          <a:srcRect l="20084" t="45334" r="19666"/>
          <a:stretch>
            <a:fillRect/>
          </a:stretch>
        </p:blipFill>
        <p:spPr bwMode="auto">
          <a:xfrm>
            <a:off x="6469100" y="1905000"/>
            <a:ext cx="1447800" cy="4876800"/>
          </a:xfrm>
          <a:prstGeom prst="rect">
            <a:avLst/>
          </a:prstGeom>
          <a:noFill/>
          <a:ln>
            <a:solidFill>
              <a:schemeClr val="tx1"/>
            </a:solidFill>
          </a:ln>
        </p:spPr>
      </p:pic>
      <p:sp>
        <p:nvSpPr>
          <p:cNvPr id="61446" name="Text Box 6"/>
          <p:cNvSpPr txBox="1">
            <a:spLocks noChangeArrowheads="1"/>
          </p:cNvSpPr>
          <p:nvPr/>
        </p:nvSpPr>
        <p:spPr bwMode="auto">
          <a:xfrm>
            <a:off x="152400" y="4191000"/>
            <a:ext cx="1701107" cy="461665"/>
          </a:xfrm>
          <a:prstGeom prst="rect">
            <a:avLst/>
          </a:prstGeom>
          <a:noFill/>
          <a:ln w="9525">
            <a:noFill/>
            <a:miter lim="800000"/>
            <a:headEnd/>
            <a:tailEnd/>
          </a:ln>
          <a:effectLst/>
        </p:spPr>
        <p:txBody>
          <a:bodyPr wrap="none">
            <a:spAutoFit/>
          </a:bodyPr>
          <a:lstStyle/>
          <a:p>
            <a:r>
              <a:rPr lang="en-US" sz="2400" dirty="0">
                <a:solidFill>
                  <a:prstClr val="white"/>
                </a:solidFill>
              </a:rPr>
              <a:t>Median n.</a:t>
            </a:r>
          </a:p>
        </p:txBody>
      </p:sp>
      <p:sp>
        <p:nvSpPr>
          <p:cNvPr id="61447" name="Text Box 7"/>
          <p:cNvSpPr txBox="1">
            <a:spLocks noChangeArrowheads="1"/>
          </p:cNvSpPr>
          <p:nvPr/>
        </p:nvSpPr>
        <p:spPr bwMode="auto">
          <a:xfrm>
            <a:off x="4468320" y="2971800"/>
            <a:ext cx="1423788" cy="461665"/>
          </a:xfrm>
          <a:prstGeom prst="rect">
            <a:avLst/>
          </a:prstGeom>
          <a:noFill/>
          <a:ln w="9525">
            <a:noFill/>
            <a:miter lim="800000"/>
            <a:headEnd/>
            <a:tailEnd/>
          </a:ln>
          <a:effectLst/>
        </p:spPr>
        <p:txBody>
          <a:bodyPr wrap="none">
            <a:spAutoFit/>
          </a:bodyPr>
          <a:lstStyle/>
          <a:p>
            <a:r>
              <a:rPr lang="en-US" sz="2400" dirty="0">
                <a:solidFill>
                  <a:prstClr val="white"/>
                </a:solidFill>
              </a:rPr>
              <a:t>Ulnar n.</a:t>
            </a:r>
          </a:p>
        </p:txBody>
      </p:sp>
      <p:sp>
        <p:nvSpPr>
          <p:cNvPr id="61448" name="Text Box 8"/>
          <p:cNvSpPr txBox="1">
            <a:spLocks noChangeArrowheads="1"/>
          </p:cNvSpPr>
          <p:nvPr/>
        </p:nvSpPr>
        <p:spPr bwMode="auto">
          <a:xfrm>
            <a:off x="4534190" y="5638800"/>
            <a:ext cx="1929246" cy="461665"/>
          </a:xfrm>
          <a:prstGeom prst="rect">
            <a:avLst/>
          </a:prstGeom>
          <a:noFill/>
          <a:ln w="9525">
            <a:noFill/>
            <a:miter lim="800000"/>
            <a:headEnd/>
            <a:tailEnd/>
          </a:ln>
          <a:effectLst/>
        </p:spPr>
        <p:txBody>
          <a:bodyPr wrap="none">
            <a:spAutoFit/>
          </a:bodyPr>
          <a:lstStyle/>
          <a:p>
            <a:r>
              <a:rPr lang="en-US" sz="2400" dirty="0">
                <a:solidFill>
                  <a:prstClr val="white"/>
                </a:solidFill>
              </a:rPr>
              <a:t>Peroneal n.</a:t>
            </a:r>
          </a:p>
        </p:txBody>
      </p:sp>
      <p:sp>
        <p:nvSpPr>
          <p:cNvPr id="61449" name="Line 9"/>
          <p:cNvSpPr>
            <a:spLocks noChangeShapeType="1"/>
          </p:cNvSpPr>
          <p:nvPr/>
        </p:nvSpPr>
        <p:spPr bwMode="auto">
          <a:xfrm>
            <a:off x="6240500" y="5976610"/>
            <a:ext cx="609600" cy="347990"/>
          </a:xfrm>
          <a:prstGeom prst="line">
            <a:avLst/>
          </a:prstGeom>
          <a:noFill/>
          <a:ln w="25400">
            <a:solidFill>
              <a:schemeClr val="tx1"/>
            </a:solidFill>
            <a:round/>
            <a:headEnd/>
            <a:tailEnd type="triangle" w="med" len="med"/>
          </a:ln>
          <a:effectLst/>
        </p:spPr>
        <p:txBody>
          <a:bodyPr/>
          <a:lstStyle/>
          <a:p>
            <a:endParaRPr lang="en-US" dirty="0">
              <a:solidFill>
                <a:prstClr val="white"/>
              </a:solidFill>
              <a:effectLst>
                <a:outerShdw blurRad="38100" dist="38100" dir="2700000" algn="tl">
                  <a:srgbClr val="000000">
                    <a:alpha val="43137"/>
                  </a:srgbClr>
                </a:outerShdw>
              </a:effectLst>
            </a:endParaRPr>
          </a:p>
        </p:txBody>
      </p:sp>
      <p:sp>
        <p:nvSpPr>
          <p:cNvPr id="61450" name="Line 10"/>
          <p:cNvSpPr>
            <a:spLocks noChangeShapeType="1"/>
          </p:cNvSpPr>
          <p:nvPr/>
        </p:nvSpPr>
        <p:spPr bwMode="auto">
          <a:xfrm flipV="1">
            <a:off x="6240500" y="5486400"/>
            <a:ext cx="685800" cy="490210"/>
          </a:xfrm>
          <a:prstGeom prst="line">
            <a:avLst/>
          </a:prstGeom>
          <a:noFill/>
          <a:ln w="25400">
            <a:solidFill>
              <a:schemeClr val="tx1"/>
            </a:solidFill>
            <a:round/>
            <a:headEnd/>
            <a:tailEnd type="triangle" w="med" len="med"/>
          </a:ln>
          <a:effectLst/>
        </p:spPr>
        <p:txBody>
          <a:bodyPr/>
          <a:lstStyle/>
          <a:p>
            <a:endParaRPr lang="en-US" dirty="0">
              <a:solidFill>
                <a:prstClr val="white"/>
              </a:solidFill>
              <a:effectLst>
                <a:outerShdw blurRad="38100" dist="38100" dir="2700000" algn="tl">
                  <a:srgbClr val="000000">
                    <a:alpha val="43137"/>
                  </a:srgbClr>
                </a:outerShdw>
              </a:effectLst>
            </a:endParaRPr>
          </a:p>
        </p:txBody>
      </p:sp>
      <p:sp>
        <p:nvSpPr>
          <p:cNvPr id="61451" name="Line 11"/>
          <p:cNvSpPr>
            <a:spLocks noChangeShapeType="1"/>
          </p:cNvSpPr>
          <p:nvPr/>
        </p:nvSpPr>
        <p:spPr bwMode="auto">
          <a:xfrm>
            <a:off x="1638590" y="4538990"/>
            <a:ext cx="1143000" cy="566410"/>
          </a:xfrm>
          <a:prstGeom prst="line">
            <a:avLst/>
          </a:prstGeom>
          <a:noFill/>
          <a:ln w="25400">
            <a:solidFill>
              <a:schemeClr val="tx1"/>
            </a:solidFill>
            <a:round/>
            <a:headEnd/>
            <a:tailEnd type="triangle" w="med" len="med"/>
          </a:ln>
          <a:effectLst/>
        </p:spPr>
        <p:txBody>
          <a:bodyPr/>
          <a:lstStyle/>
          <a:p>
            <a:endParaRPr lang="en-US" dirty="0">
              <a:solidFill>
                <a:prstClr val="white"/>
              </a:solidFill>
              <a:effectLst>
                <a:outerShdw blurRad="38100" dist="38100" dir="2700000" algn="tl">
                  <a:srgbClr val="000000">
                    <a:alpha val="43137"/>
                  </a:srgbClr>
                </a:outerShdw>
              </a:effectLst>
            </a:endParaRPr>
          </a:p>
        </p:txBody>
      </p:sp>
      <p:sp>
        <p:nvSpPr>
          <p:cNvPr id="61452" name="Line 12"/>
          <p:cNvSpPr>
            <a:spLocks noChangeShapeType="1"/>
          </p:cNvSpPr>
          <p:nvPr/>
        </p:nvSpPr>
        <p:spPr bwMode="auto">
          <a:xfrm flipH="1">
            <a:off x="3467390" y="3309610"/>
            <a:ext cx="1058862" cy="652790"/>
          </a:xfrm>
          <a:prstGeom prst="line">
            <a:avLst/>
          </a:prstGeom>
          <a:noFill/>
          <a:ln w="25400">
            <a:solidFill>
              <a:schemeClr val="tx1"/>
            </a:solidFill>
            <a:round/>
            <a:headEnd/>
            <a:tailEnd type="triangle" w="med" len="med"/>
          </a:ln>
          <a:effectLst/>
        </p:spPr>
        <p:txBody>
          <a:bodyPr/>
          <a:lstStyle/>
          <a:p>
            <a:endParaRPr lang="en-US" dirty="0">
              <a:solidFill>
                <a:prstClr val="white"/>
              </a:solidFill>
              <a:effectLst>
                <a:outerShdw blurRad="38100" dist="38100" dir="2700000" algn="tl">
                  <a:srgbClr val="000000">
                    <a:alpha val="43137"/>
                  </a:srgbClr>
                </a:outerShdw>
              </a:effectLst>
            </a:endParaRPr>
          </a:p>
        </p:txBody>
      </p:sp>
      <p:sp>
        <p:nvSpPr>
          <p:cNvPr id="61453" name="Text Box 13"/>
          <p:cNvSpPr txBox="1">
            <a:spLocks noChangeArrowheads="1"/>
          </p:cNvSpPr>
          <p:nvPr/>
        </p:nvSpPr>
        <p:spPr bwMode="auto">
          <a:xfrm>
            <a:off x="593725" y="265113"/>
            <a:ext cx="8245475" cy="366712"/>
          </a:xfrm>
          <a:prstGeom prst="rect">
            <a:avLst/>
          </a:prstGeom>
          <a:noFill/>
          <a:ln w="9525">
            <a:noFill/>
            <a:miter lim="800000"/>
            <a:headEnd/>
            <a:tailEnd/>
          </a:ln>
          <a:effectLst/>
        </p:spPr>
        <p:txBody>
          <a:bodyPr>
            <a:spAutoFit/>
          </a:bodyPr>
          <a:lstStyle/>
          <a:p>
            <a:endParaRPr lang="en-US" dirty="0">
              <a:solidFill>
                <a:prstClr val="white"/>
              </a:solidFill>
              <a:latin typeface="Arial" charset="0"/>
            </a:endParaRPr>
          </a:p>
        </p:txBody>
      </p:sp>
      <p:sp>
        <p:nvSpPr>
          <p:cNvPr id="61454" name="Text Box 14"/>
          <p:cNvSpPr txBox="1">
            <a:spLocks noChangeArrowheads="1"/>
          </p:cNvSpPr>
          <p:nvPr/>
        </p:nvSpPr>
        <p:spPr bwMode="auto">
          <a:xfrm>
            <a:off x="509588" y="417513"/>
            <a:ext cx="7872412" cy="366712"/>
          </a:xfrm>
          <a:prstGeom prst="rect">
            <a:avLst/>
          </a:prstGeom>
          <a:noFill/>
          <a:ln w="9525">
            <a:noFill/>
            <a:miter lim="800000"/>
            <a:headEnd/>
            <a:tailEnd/>
          </a:ln>
          <a:effectLst/>
        </p:spPr>
        <p:txBody>
          <a:bodyPr>
            <a:spAutoFit/>
          </a:bodyPr>
          <a:lstStyle/>
          <a:p>
            <a:endParaRPr lang="en-US" dirty="0">
              <a:solidFill>
                <a:prstClr val="white"/>
              </a:solidFill>
              <a:latin typeface="Arial" charset="0"/>
            </a:endParaRPr>
          </a:p>
        </p:txBody>
      </p:sp>
      <p:sp>
        <p:nvSpPr>
          <p:cNvPr id="61456" name="Text Box 16"/>
          <p:cNvSpPr txBox="1">
            <a:spLocks noChangeArrowheads="1"/>
          </p:cNvSpPr>
          <p:nvPr/>
        </p:nvSpPr>
        <p:spPr bwMode="auto">
          <a:xfrm>
            <a:off x="365125" y="493713"/>
            <a:ext cx="1463675" cy="366712"/>
          </a:xfrm>
          <a:prstGeom prst="rect">
            <a:avLst/>
          </a:prstGeom>
          <a:noFill/>
          <a:ln w="9525">
            <a:noFill/>
            <a:miter lim="800000"/>
            <a:headEnd/>
            <a:tailEnd/>
          </a:ln>
          <a:effectLst/>
        </p:spPr>
        <p:txBody>
          <a:bodyPr>
            <a:spAutoFit/>
          </a:bodyPr>
          <a:lstStyle/>
          <a:p>
            <a:endParaRPr lang="en-US" dirty="0">
              <a:solidFill>
                <a:prstClr val="white"/>
              </a:solidFill>
              <a:latin typeface="Arial" charset="0"/>
            </a:endParaRPr>
          </a:p>
        </p:txBody>
      </p:sp>
      <p:sp>
        <p:nvSpPr>
          <p:cNvPr id="4" name="Content Placeholder 3"/>
          <p:cNvSpPr>
            <a:spLocks noGrp="1"/>
          </p:cNvSpPr>
          <p:nvPr>
            <p:ph idx="1"/>
          </p:nvPr>
        </p:nvSpPr>
        <p:spPr>
          <a:xfrm>
            <a:off x="509588" y="450624"/>
            <a:ext cx="8229600" cy="914400"/>
          </a:xfrm>
        </p:spPr>
        <p:txBody>
          <a:bodyPr>
            <a:normAutofit fontScale="92500" lnSpcReduction="20000"/>
          </a:bodyPr>
          <a:lstStyle/>
          <a:p>
            <a:pPr marL="0" indent="0">
              <a:buNone/>
            </a:pPr>
            <a:r>
              <a:rPr lang="en-US" sz="3500" dirty="0" smtClean="0"/>
              <a:t>Named peripheral nerves have </a:t>
            </a:r>
            <a:r>
              <a:rPr lang="en-US" sz="3500" u="sng" dirty="0" smtClean="0"/>
              <a:t>well-defined</a:t>
            </a:r>
            <a:r>
              <a:rPr lang="en-US" sz="3500" dirty="0" smtClean="0"/>
              <a:t> sensory territories (and muscle targets)</a:t>
            </a:r>
          </a:p>
          <a:p>
            <a:endParaRPr lang="en-US" dirty="0"/>
          </a:p>
        </p:txBody>
      </p:sp>
      <p:sp>
        <p:nvSpPr>
          <p:cNvPr id="15" name="Slide Number Placeholder 14"/>
          <p:cNvSpPr>
            <a:spLocks noGrp="1"/>
          </p:cNvSpPr>
          <p:nvPr>
            <p:ph type="sldNum" sz="quarter" idx="4294967295"/>
          </p:nvPr>
        </p:nvSpPr>
        <p:spPr>
          <a:xfrm>
            <a:off x="123825" y="6416675"/>
            <a:ext cx="561975" cy="365125"/>
          </a:xfrm>
          <a:prstGeom prst="rect">
            <a:avLst/>
          </a:prstGeom>
        </p:spPr>
        <p:txBody>
          <a:bodyPr/>
          <a:lstStyle/>
          <a:p>
            <a:fld id="{3B09AB1A-AB91-46E4-9032-09DA85A920A4}" type="slidenum">
              <a:rPr lang="en-US" smtClean="0">
                <a:solidFill>
                  <a:prstClr val="white">
                    <a:tint val="75000"/>
                  </a:prstClr>
                </a:solidFill>
              </a:rPr>
              <a:pPr/>
              <a:t>24</a:t>
            </a:fld>
            <a:endParaRPr lang="en-US" dirty="0">
              <a:solidFill>
                <a:prstClr val="white">
                  <a:tint val="75000"/>
                </a:prstClr>
              </a:solidFill>
            </a:endParaRPr>
          </a:p>
        </p:txBody>
      </p:sp>
    </p:spTree>
    <p:custDataLst>
      <p:tags r:id="rId1"/>
    </p:custDataLst>
    <p:extLst>
      <p:ext uri="{BB962C8B-B14F-4D97-AF65-F5344CB8AC3E}">
        <p14:creationId xmlns:p14="http://schemas.microsoft.com/office/powerpoint/2010/main" val="173716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8915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1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2063"/>
            <a:ext cx="9144000" cy="391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673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a:t>Mononeuritis multiplex</a:t>
            </a:r>
          </a:p>
        </p:txBody>
      </p:sp>
      <p:sp>
        <p:nvSpPr>
          <p:cNvPr id="10243" name="Rectangle 3"/>
          <p:cNvSpPr>
            <a:spLocks noGrp="1" noChangeArrowheads="1"/>
          </p:cNvSpPr>
          <p:nvPr>
            <p:ph type="body" idx="1"/>
          </p:nvPr>
        </p:nvSpPr>
        <p:spPr/>
        <p:txBody>
          <a:bodyPr/>
          <a:lstStyle/>
          <a:p>
            <a:pPr>
              <a:buFont typeface="Wingdings" pitchFamily="2" charset="2"/>
              <a:buNone/>
            </a:pPr>
            <a:r>
              <a:rPr lang="en-US" b="1"/>
              <a:t>Mononeuritis multiplex</a:t>
            </a:r>
            <a:r>
              <a:rPr lang="en-US"/>
              <a:t> is simultaneous or sequential involvement of individual noncontiguous nerve trunks, either partially or completely, evolving over days to years and typically presents with acute or subacute loss of sensory and motor function of individual peripheral nerves.</a:t>
            </a:r>
          </a:p>
        </p:txBody>
      </p:sp>
    </p:spTree>
    <p:extLst>
      <p:ext uri="{BB962C8B-B14F-4D97-AF65-F5344CB8AC3E}">
        <p14:creationId xmlns:p14="http://schemas.microsoft.com/office/powerpoint/2010/main" val="1459321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a:t>Mononeuritis multiplex</a:t>
            </a:r>
          </a:p>
        </p:txBody>
      </p:sp>
      <p:sp>
        <p:nvSpPr>
          <p:cNvPr id="35843" name="Rectangle 3"/>
          <p:cNvSpPr>
            <a:spLocks noGrp="1" noChangeArrowheads="1"/>
          </p:cNvSpPr>
          <p:nvPr>
            <p:ph type="body" idx="1"/>
          </p:nvPr>
        </p:nvSpPr>
        <p:spPr/>
        <p:txBody>
          <a:bodyPr/>
          <a:lstStyle/>
          <a:p>
            <a:r>
              <a:rPr lang="en-US" dirty="0"/>
              <a:t>This occurs in:</a:t>
            </a:r>
          </a:p>
          <a:p>
            <a:r>
              <a:rPr lang="en-US" dirty="0"/>
              <a:t>■ diabetes mellitus</a:t>
            </a:r>
          </a:p>
          <a:p>
            <a:r>
              <a:rPr lang="en-US" dirty="0"/>
              <a:t>■ leprosy</a:t>
            </a:r>
          </a:p>
          <a:p>
            <a:r>
              <a:rPr lang="en-US" dirty="0"/>
              <a:t>■ </a:t>
            </a:r>
            <a:r>
              <a:rPr lang="en-US" dirty="0" err="1"/>
              <a:t>vasculitis</a:t>
            </a:r>
            <a:endParaRPr lang="en-US" dirty="0"/>
          </a:p>
          <a:p>
            <a:r>
              <a:rPr lang="en-US" dirty="0"/>
              <a:t>■ </a:t>
            </a:r>
            <a:r>
              <a:rPr lang="en-US" dirty="0" err="1" smtClean="0"/>
              <a:t>sarcoidosis</a:t>
            </a:r>
            <a:endParaRPr lang="en-US" dirty="0" smtClean="0"/>
          </a:p>
          <a:p>
            <a:r>
              <a:rPr lang="en-US" dirty="0" smtClean="0"/>
              <a:t>hypothyroidism</a:t>
            </a:r>
            <a:endParaRPr lang="en-US" dirty="0"/>
          </a:p>
        </p:txBody>
      </p:sp>
    </p:spTree>
    <p:extLst>
      <p:ext uri="{BB962C8B-B14F-4D97-AF65-F5344CB8AC3E}">
        <p14:creationId xmlns:p14="http://schemas.microsoft.com/office/powerpoint/2010/main" val="470804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b="1"/>
              <a:t>Mononeuritis multiplex</a:t>
            </a:r>
          </a:p>
        </p:txBody>
      </p:sp>
      <p:sp>
        <p:nvSpPr>
          <p:cNvPr id="34819" name="Rectangle 3"/>
          <p:cNvSpPr>
            <a:spLocks noGrp="1" noChangeArrowheads="1"/>
          </p:cNvSpPr>
          <p:nvPr>
            <p:ph type="body" idx="1"/>
          </p:nvPr>
        </p:nvSpPr>
        <p:spPr>
          <a:xfrm>
            <a:off x="457200" y="1219200"/>
            <a:ext cx="8229600" cy="4911725"/>
          </a:xfrm>
        </p:spPr>
        <p:txBody>
          <a:bodyPr/>
          <a:lstStyle/>
          <a:p>
            <a:r>
              <a:rPr lang="en-US" dirty="0"/>
              <a:t>■ amyloidosis</a:t>
            </a:r>
          </a:p>
          <a:p>
            <a:r>
              <a:rPr lang="en-US" dirty="0"/>
              <a:t>■ malignancy</a:t>
            </a:r>
          </a:p>
          <a:p>
            <a:r>
              <a:rPr lang="en-US" dirty="0"/>
              <a:t>■ neurofibromatosis</a:t>
            </a:r>
          </a:p>
          <a:p>
            <a:r>
              <a:rPr lang="en-US" dirty="0"/>
              <a:t>■ HIV infection</a:t>
            </a:r>
          </a:p>
          <a:p>
            <a:r>
              <a:rPr lang="en-US" dirty="0"/>
              <a:t>■ </a:t>
            </a:r>
            <a:r>
              <a:rPr lang="en-US" dirty="0" err="1"/>
              <a:t>Guillain</a:t>
            </a:r>
            <a:r>
              <a:rPr lang="en-US" dirty="0"/>
              <a:t>–</a:t>
            </a:r>
            <a:r>
              <a:rPr lang="en-US" dirty="0" err="1"/>
              <a:t>Barré</a:t>
            </a:r>
            <a:r>
              <a:rPr lang="en-US" dirty="0"/>
              <a:t> syndrome – usually polyneuropathy</a:t>
            </a:r>
            <a:r>
              <a:rPr lang="en-US" dirty="0" smtClean="0"/>
              <a:t>.</a:t>
            </a:r>
          </a:p>
          <a:p>
            <a:r>
              <a:rPr lang="en-US" dirty="0"/>
              <a:t>Hereditary Neuropathy with Liability to Pressure Palsies</a:t>
            </a:r>
          </a:p>
          <a:p>
            <a:r>
              <a:rPr lang="en-US" dirty="0"/>
              <a:t>■ idiopathic multifocal motor neuropathy.</a:t>
            </a:r>
          </a:p>
          <a:p>
            <a:endParaRPr lang="en-US" dirty="0"/>
          </a:p>
        </p:txBody>
      </p:sp>
    </p:spTree>
    <p:extLst>
      <p:ext uri="{BB962C8B-B14F-4D97-AF65-F5344CB8AC3E}">
        <p14:creationId xmlns:p14="http://schemas.microsoft.com/office/powerpoint/2010/main" val="2905109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800px-Cervical_vertebra_blank"/>
          <p:cNvPicPr>
            <a:picLocks noChangeAspect="1" noChangeArrowheads="1"/>
          </p:cNvPicPr>
          <p:nvPr/>
        </p:nvPicPr>
        <p:blipFill>
          <a:blip r:embed="rId3" cstate="print"/>
          <a:srcRect/>
          <a:stretch>
            <a:fillRect/>
          </a:stretch>
        </p:blipFill>
        <p:spPr bwMode="auto">
          <a:xfrm>
            <a:off x="5791200" y="76200"/>
            <a:ext cx="3352800" cy="2463800"/>
          </a:xfrm>
          <a:prstGeom prst="rect">
            <a:avLst/>
          </a:prstGeom>
          <a:noFill/>
          <a:ln>
            <a:solidFill>
              <a:schemeClr val="tx1"/>
            </a:solidFill>
          </a:ln>
        </p:spPr>
      </p:pic>
      <p:pic>
        <p:nvPicPr>
          <p:cNvPr id="22541" name="Picture 13" descr="plexus 2"/>
          <p:cNvPicPr>
            <a:picLocks noChangeAspect="1" noChangeArrowheads="1"/>
          </p:cNvPicPr>
          <p:nvPr/>
        </p:nvPicPr>
        <p:blipFill>
          <a:blip r:embed="rId4" cstate="print"/>
          <a:srcRect/>
          <a:stretch>
            <a:fillRect/>
          </a:stretch>
        </p:blipFill>
        <p:spPr bwMode="auto">
          <a:xfrm>
            <a:off x="1828800" y="1211997"/>
            <a:ext cx="3962400" cy="3375025"/>
          </a:xfrm>
          <a:prstGeom prst="rect">
            <a:avLst/>
          </a:prstGeom>
          <a:noFill/>
          <a:ln>
            <a:solidFill>
              <a:schemeClr val="tx1"/>
            </a:solidFill>
          </a:ln>
        </p:spPr>
      </p:pic>
      <p:pic>
        <p:nvPicPr>
          <p:cNvPr id="22542" name="Picture 14" descr="Synapse_diag5"/>
          <p:cNvPicPr>
            <a:picLocks noChangeAspect="1" noChangeArrowheads="1"/>
          </p:cNvPicPr>
          <p:nvPr/>
        </p:nvPicPr>
        <p:blipFill>
          <a:blip r:embed="rId5" cstate="print"/>
          <a:srcRect/>
          <a:stretch>
            <a:fillRect/>
          </a:stretch>
        </p:blipFill>
        <p:spPr bwMode="auto">
          <a:xfrm>
            <a:off x="0" y="4412397"/>
            <a:ext cx="2514600" cy="2320925"/>
          </a:xfrm>
          <a:prstGeom prst="rect">
            <a:avLst/>
          </a:prstGeom>
          <a:noFill/>
          <a:ln>
            <a:solidFill>
              <a:schemeClr val="tx1"/>
            </a:solidFill>
          </a:ln>
        </p:spPr>
      </p:pic>
      <p:sp>
        <p:nvSpPr>
          <p:cNvPr id="22543" name="Text Box 15"/>
          <p:cNvSpPr txBox="1">
            <a:spLocks noChangeArrowheads="1"/>
          </p:cNvSpPr>
          <p:nvPr/>
        </p:nvSpPr>
        <p:spPr bwMode="auto">
          <a:xfrm>
            <a:off x="2819400" y="6027003"/>
            <a:ext cx="5638800" cy="830997"/>
          </a:xfrm>
          <a:prstGeom prst="rect">
            <a:avLst/>
          </a:prstGeom>
          <a:noFill/>
          <a:ln w="9525">
            <a:noFill/>
            <a:miter lim="800000"/>
            <a:headEnd/>
            <a:tailEnd/>
          </a:ln>
          <a:effectLst/>
        </p:spPr>
        <p:txBody>
          <a:bodyPr wrap="square">
            <a:spAutoFit/>
          </a:bodyPr>
          <a:lstStyle/>
          <a:p>
            <a:pPr>
              <a:spcBef>
                <a:spcPct val="50000"/>
              </a:spcBef>
            </a:pPr>
            <a:r>
              <a:rPr lang="en-US" sz="2400" dirty="0">
                <a:solidFill>
                  <a:prstClr val="white"/>
                </a:solidFill>
              </a:rPr>
              <a:t>Neuromuscular junction and muscle</a:t>
            </a:r>
          </a:p>
        </p:txBody>
      </p:sp>
      <p:sp>
        <p:nvSpPr>
          <p:cNvPr id="22544" name="Text Box 16"/>
          <p:cNvSpPr txBox="1">
            <a:spLocks noChangeArrowheads="1"/>
          </p:cNvSpPr>
          <p:nvPr/>
        </p:nvSpPr>
        <p:spPr bwMode="auto">
          <a:xfrm>
            <a:off x="3505200" y="4777522"/>
            <a:ext cx="2057400" cy="461665"/>
          </a:xfrm>
          <a:prstGeom prst="rect">
            <a:avLst/>
          </a:prstGeom>
          <a:noFill/>
          <a:ln w="9525">
            <a:noFill/>
            <a:miter lim="800000"/>
            <a:headEnd/>
            <a:tailEnd/>
          </a:ln>
          <a:effectLst/>
        </p:spPr>
        <p:txBody>
          <a:bodyPr wrap="square">
            <a:spAutoFit/>
          </a:bodyPr>
          <a:lstStyle/>
          <a:p>
            <a:r>
              <a:rPr lang="en-US" sz="2400" dirty="0">
                <a:solidFill>
                  <a:prstClr val="white"/>
                </a:solidFill>
              </a:rPr>
              <a:t>Ulnar nerve</a:t>
            </a:r>
          </a:p>
        </p:txBody>
      </p:sp>
      <p:sp>
        <p:nvSpPr>
          <p:cNvPr id="22545" name="Text Box 17"/>
          <p:cNvSpPr txBox="1">
            <a:spLocks noChangeArrowheads="1"/>
          </p:cNvSpPr>
          <p:nvPr/>
        </p:nvSpPr>
        <p:spPr bwMode="auto">
          <a:xfrm>
            <a:off x="152400" y="2667000"/>
            <a:ext cx="1525802" cy="830997"/>
          </a:xfrm>
          <a:prstGeom prst="rect">
            <a:avLst/>
          </a:prstGeom>
          <a:noFill/>
          <a:ln w="9525">
            <a:noFill/>
            <a:miter lim="800000"/>
            <a:headEnd/>
            <a:tailEnd/>
          </a:ln>
          <a:effectLst/>
        </p:spPr>
        <p:txBody>
          <a:bodyPr wrap="none">
            <a:spAutoFit/>
          </a:bodyPr>
          <a:lstStyle/>
          <a:p>
            <a:r>
              <a:rPr lang="en-US" sz="2400" dirty="0">
                <a:solidFill>
                  <a:prstClr val="white"/>
                </a:solidFill>
              </a:rPr>
              <a:t>Brachial </a:t>
            </a:r>
            <a:endParaRPr lang="en-US" sz="2400" dirty="0" smtClean="0">
              <a:solidFill>
                <a:prstClr val="white"/>
              </a:solidFill>
            </a:endParaRPr>
          </a:p>
          <a:p>
            <a:r>
              <a:rPr lang="en-US" sz="2400" dirty="0" smtClean="0">
                <a:solidFill>
                  <a:prstClr val="white"/>
                </a:solidFill>
              </a:rPr>
              <a:t>plexus</a:t>
            </a:r>
            <a:endParaRPr lang="en-US" sz="2400" dirty="0">
              <a:solidFill>
                <a:prstClr val="white"/>
              </a:solidFill>
            </a:endParaRPr>
          </a:p>
        </p:txBody>
      </p:sp>
      <p:sp>
        <p:nvSpPr>
          <p:cNvPr id="22546" name="Text Box 18"/>
          <p:cNvSpPr txBox="1">
            <a:spLocks noChangeArrowheads="1"/>
          </p:cNvSpPr>
          <p:nvPr/>
        </p:nvSpPr>
        <p:spPr bwMode="auto">
          <a:xfrm>
            <a:off x="5867400" y="4048780"/>
            <a:ext cx="3325462" cy="461665"/>
          </a:xfrm>
          <a:prstGeom prst="rect">
            <a:avLst/>
          </a:prstGeom>
          <a:noFill/>
          <a:ln w="9525">
            <a:noFill/>
            <a:miter lim="800000"/>
            <a:headEnd/>
            <a:tailEnd/>
          </a:ln>
          <a:effectLst/>
        </p:spPr>
        <p:txBody>
          <a:bodyPr wrap="none">
            <a:spAutoFit/>
          </a:bodyPr>
          <a:lstStyle/>
          <a:p>
            <a:r>
              <a:rPr lang="en-US" sz="2400" dirty="0">
                <a:solidFill>
                  <a:prstClr val="white"/>
                </a:solidFill>
              </a:rPr>
              <a:t>C8 </a:t>
            </a:r>
            <a:r>
              <a:rPr lang="en-US" sz="2400" dirty="0" smtClean="0">
                <a:solidFill>
                  <a:prstClr val="white"/>
                </a:solidFill>
              </a:rPr>
              <a:t>spinal </a:t>
            </a:r>
            <a:r>
              <a:rPr lang="en-US" sz="2400" dirty="0">
                <a:solidFill>
                  <a:prstClr val="white"/>
                </a:solidFill>
              </a:rPr>
              <a:t>nerve root</a:t>
            </a:r>
          </a:p>
        </p:txBody>
      </p:sp>
      <p:sp>
        <p:nvSpPr>
          <p:cNvPr id="22548" name="Line 20"/>
          <p:cNvSpPr>
            <a:spLocks noChangeShapeType="1"/>
          </p:cNvSpPr>
          <p:nvPr/>
        </p:nvSpPr>
        <p:spPr bwMode="auto">
          <a:xfrm flipV="1">
            <a:off x="1447800" y="2354995"/>
            <a:ext cx="2209800" cy="769202"/>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solidFill>
                <a:prstClr val="white"/>
              </a:solidFill>
            </a:endParaRPr>
          </a:p>
        </p:txBody>
      </p:sp>
      <p:sp>
        <p:nvSpPr>
          <p:cNvPr id="22549" name="Line 21"/>
          <p:cNvSpPr>
            <a:spLocks noChangeShapeType="1"/>
          </p:cNvSpPr>
          <p:nvPr/>
        </p:nvSpPr>
        <p:spPr bwMode="auto">
          <a:xfrm flipV="1">
            <a:off x="5943600" y="1669194"/>
            <a:ext cx="685800" cy="2641195"/>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solidFill>
                <a:prstClr val="white"/>
              </a:solidFill>
            </a:endParaRPr>
          </a:p>
        </p:txBody>
      </p:sp>
      <p:sp>
        <p:nvSpPr>
          <p:cNvPr id="22550" name="Line 22"/>
          <p:cNvSpPr>
            <a:spLocks noChangeShapeType="1"/>
          </p:cNvSpPr>
          <p:nvPr/>
        </p:nvSpPr>
        <p:spPr bwMode="auto">
          <a:xfrm flipH="1" flipV="1">
            <a:off x="2590800" y="4488596"/>
            <a:ext cx="914400" cy="550535"/>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solidFill>
                <a:prstClr val="white"/>
              </a:solidFill>
            </a:endParaRPr>
          </a:p>
        </p:txBody>
      </p:sp>
      <p:sp>
        <p:nvSpPr>
          <p:cNvPr id="22551" name="Line 23"/>
          <p:cNvSpPr>
            <a:spLocks noChangeShapeType="1"/>
          </p:cNvSpPr>
          <p:nvPr/>
        </p:nvSpPr>
        <p:spPr bwMode="auto">
          <a:xfrm flipH="1" flipV="1">
            <a:off x="1447800" y="6012597"/>
            <a:ext cx="1371600" cy="421213"/>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solidFill>
                <a:prstClr val="white"/>
              </a:solidFill>
            </a:endParaRPr>
          </a:p>
        </p:txBody>
      </p:sp>
      <p:sp>
        <p:nvSpPr>
          <p:cNvPr id="22553" name="Line 25"/>
          <p:cNvSpPr>
            <a:spLocks noChangeShapeType="1"/>
          </p:cNvSpPr>
          <p:nvPr/>
        </p:nvSpPr>
        <p:spPr bwMode="auto">
          <a:xfrm flipH="1" flipV="1">
            <a:off x="7315200" y="1440595"/>
            <a:ext cx="685800" cy="1458913"/>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solidFill>
                <a:prstClr val="white"/>
              </a:solidFill>
            </a:endParaRPr>
          </a:p>
        </p:txBody>
      </p:sp>
      <p:sp>
        <p:nvSpPr>
          <p:cNvPr id="2" name="Rectangle 1"/>
          <p:cNvSpPr/>
          <p:nvPr/>
        </p:nvSpPr>
        <p:spPr>
          <a:xfrm>
            <a:off x="6858000" y="2855893"/>
            <a:ext cx="2286000" cy="830997"/>
          </a:xfrm>
          <a:prstGeom prst="rect">
            <a:avLst/>
          </a:prstGeom>
        </p:spPr>
        <p:txBody>
          <a:bodyPr>
            <a:spAutoFit/>
          </a:bodyPr>
          <a:lstStyle/>
          <a:p>
            <a:r>
              <a:rPr lang="en-US" sz="2400" dirty="0">
                <a:solidFill>
                  <a:prstClr val="white"/>
                </a:solidFill>
              </a:rPr>
              <a:t>Anterior horn </a:t>
            </a:r>
          </a:p>
          <a:p>
            <a:r>
              <a:rPr lang="en-US" sz="2400" dirty="0" smtClean="0">
                <a:solidFill>
                  <a:prstClr val="white"/>
                </a:solidFill>
              </a:rPr>
              <a:t>cells </a:t>
            </a:r>
            <a:r>
              <a:rPr lang="en-US" sz="2400" dirty="0">
                <a:solidFill>
                  <a:prstClr val="white"/>
                </a:solidFill>
              </a:rPr>
              <a:t>(LMN)</a:t>
            </a:r>
          </a:p>
        </p:txBody>
      </p:sp>
      <p:sp>
        <p:nvSpPr>
          <p:cNvPr id="3" name="Title 2"/>
          <p:cNvSpPr>
            <a:spLocks noGrp="1"/>
          </p:cNvSpPr>
          <p:nvPr>
            <p:ph type="title"/>
          </p:nvPr>
        </p:nvSpPr>
        <p:spPr>
          <a:xfrm>
            <a:off x="-609600" y="108857"/>
            <a:ext cx="8229600" cy="1143000"/>
          </a:xfrm>
        </p:spPr>
        <p:txBody>
          <a:bodyPr/>
          <a:lstStyle/>
          <a:p>
            <a:r>
              <a:rPr lang="en-US" sz="2400" dirty="0" smtClean="0"/>
              <a:t>The PNS </a:t>
            </a:r>
            <a:br>
              <a:rPr lang="en-US" sz="2400" dirty="0" smtClean="0"/>
            </a:br>
            <a:r>
              <a:rPr lang="en-US" sz="2400" dirty="0" smtClean="0"/>
              <a:t>(Emphasizing Motor Structures)</a:t>
            </a:r>
            <a:endParaRPr lang="en-US" sz="2400" dirty="0"/>
          </a:p>
        </p:txBody>
      </p:sp>
    </p:spTree>
    <p:custDataLst>
      <p:tags r:id="rId1"/>
    </p:custDataLst>
    <p:extLst>
      <p:ext uri="{BB962C8B-B14F-4D97-AF65-F5344CB8AC3E}">
        <p14:creationId xmlns:p14="http://schemas.microsoft.com/office/powerpoint/2010/main" val="3201910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1695450"/>
            <a:ext cx="5000625"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732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smtClean="0">
                <a:solidFill>
                  <a:srgbClr val="FFC000"/>
                </a:solidFill>
              </a:rPr>
              <a:t>Peripheral Polyneuropathy</a:t>
            </a:r>
            <a:endParaRPr lang="en-US" dirty="0">
              <a:solidFill>
                <a:srgbClr val="FFC000"/>
              </a:solidFill>
            </a:endParaRPr>
          </a:p>
        </p:txBody>
      </p:sp>
    </p:spTree>
    <p:extLst>
      <p:ext uri="{BB962C8B-B14F-4D97-AF65-F5344CB8AC3E}">
        <p14:creationId xmlns:p14="http://schemas.microsoft.com/office/powerpoint/2010/main" val="372190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14C53830-3E94-44F7-A2FF-11794E52E6A7}" type="slidenum">
              <a:rPr lang="en-US" smtClean="0">
                <a:solidFill>
                  <a:prstClr val="white">
                    <a:tint val="75000"/>
                  </a:prstClr>
                </a:solidFill>
              </a:rPr>
              <a:pPr/>
              <a:t>32</a:t>
            </a:fld>
            <a:endParaRPr lang="en-US" dirty="0">
              <a:solidFill>
                <a:prstClr val="white">
                  <a:tint val="75000"/>
                </a:prstClr>
              </a:solidFill>
            </a:endParaRPr>
          </a:p>
        </p:txBody>
      </p:sp>
      <p:pic>
        <p:nvPicPr>
          <p:cNvPr id="37893" name="Picture 5" descr="image797"/>
          <p:cNvPicPr>
            <a:picLocks noGrp="1" noChangeAspect="1" noChangeArrowheads="1"/>
          </p:cNvPicPr>
          <p:nvPr>
            <p:ph idx="4294967295"/>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a:xfrm>
            <a:off x="4648200" y="43543"/>
            <a:ext cx="3733800" cy="6629400"/>
          </a:xfrm>
          <a:noFill/>
          <a:ln>
            <a:solidFill>
              <a:schemeClr val="tx1"/>
            </a:solidFill>
          </a:ln>
        </p:spPr>
      </p:pic>
      <p:sp>
        <p:nvSpPr>
          <p:cNvPr id="37897" name="Oval 9"/>
          <p:cNvSpPr>
            <a:spLocks noChangeArrowheads="1"/>
          </p:cNvSpPr>
          <p:nvPr/>
        </p:nvSpPr>
        <p:spPr bwMode="auto">
          <a:xfrm>
            <a:off x="5486400" y="4876800"/>
            <a:ext cx="1905000" cy="1905000"/>
          </a:xfrm>
          <a:prstGeom prst="ellipse">
            <a:avLst/>
          </a:prstGeom>
          <a:noFill/>
          <a:ln w="12700">
            <a:solidFill>
              <a:srgbClr val="FF0000"/>
            </a:solidFill>
            <a:round/>
            <a:headEnd/>
            <a:tailEnd/>
          </a:ln>
          <a:effectLst/>
        </p:spPr>
        <p:txBody>
          <a:bodyPr wrap="none" anchor="ctr"/>
          <a:lstStyle/>
          <a:p>
            <a:endParaRPr lang="en-US" dirty="0">
              <a:solidFill>
                <a:prstClr val="white"/>
              </a:solidFill>
            </a:endParaRPr>
          </a:p>
        </p:txBody>
      </p:sp>
      <p:sp>
        <p:nvSpPr>
          <p:cNvPr id="37900" name="Oval 12"/>
          <p:cNvSpPr>
            <a:spLocks noChangeArrowheads="1"/>
          </p:cNvSpPr>
          <p:nvPr/>
        </p:nvSpPr>
        <p:spPr bwMode="auto">
          <a:xfrm>
            <a:off x="4572000" y="3341914"/>
            <a:ext cx="990600" cy="914400"/>
          </a:xfrm>
          <a:prstGeom prst="ellipse">
            <a:avLst/>
          </a:prstGeom>
          <a:noFill/>
          <a:ln w="12700">
            <a:solidFill>
              <a:srgbClr val="FF0000"/>
            </a:solidFill>
            <a:round/>
            <a:headEnd/>
            <a:tailEnd/>
          </a:ln>
          <a:effectLst/>
        </p:spPr>
        <p:txBody>
          <a:bodyPr wrap="none" anchor="ctr"/>
          <a:lstStyle/>
          <a:p>
            <a:endParaRPr lang="en-US" dirty="0">
              <a:solidFill>
                <a:prstClr val="white"/>
              </a:solidFill>
            </a:endParaRPr>
          </a:p>
        </p:txBody>
      </p:sp>
      <p:sp>
        <p:nvSpPr>
          <p:cNvPr id="12" name="Oval 12"/>
          <p:cNvSpPr>
            <a:spLocks noChangeArrowheads="1"/>
          </p:cNvSpPr>
          <p:nvPr/>
        </p:nvSpPr>
        <p:spPr bwMode="auto">
          <a:xfrm>
            <a:off x="7239000" y="3320143"/>
            <a:ext cx="990600" cy="914400"/>
          </a:xfrm>
          <a:prstGeom prst="ellipse">
            <a:avLst/>
          </a:prstGeom>
          <a:noFill/>
          <a:ln w="12700">
            <a:solidFill>
              <a:srgbClr val="FF0000"/>
            </a:solidFill>
            <a:round/>
            <a:headEnd/>
            <a:tailEnd/>
          </a:ln>
          <a:effectLst/>
        </p:spPr>
        <p:txBody>
          <a:bodyPr wrap="none" anchor="ctr"/>
          <a:lstStyle/>
          <a:p>
            <a:endParaRPr lang="en-US" dirty="0">
              <a:solidFill>
                <a:prstClr val="white"/>
              </a:solidFill>
            </a:endParaRPr>
          </a:p>
        </p:txBody>
      </p:sp>
    </p:spTree>
    <p:custDataLst>
      <p:tags r:id="rId1"/>
    </p:custDataLst>
    <p:extLst>
      <p:ext uri="{BB962C8B-B14F-4D97-AF65-F5344CB8AC3E}">
        <p14:creationId xmlns:p14="http://schemas.microsoft.com/office/powerpoint/2010/main" val="856204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t>Polyneuropathy</a:t>
            </a:r>
          </a:p>
        </p:txBody>
      </p:sp>
      <p:sp>
        <p:nvSpPr>
          <p:cNvPr id="11267" name="Rectangle 3"/>
          <p:cNvSpPr>
            <a:spLocks noGrp="1" noChangeArrowheads="1"/>
          </p:cNvSpPr>
          <p:nvPr>
            <p:ph type="body" idx="1"/>
          </p:nvPr>
        </p:nvSpPr>
        <p:spPr/>
        <p:txBody>
          <a:bodyPr/>
          <a:lstStyle/>
          <a:p>
            <a:r>
              <a:rPr lang="en-US" b="1"/>
              <a:t>Polyneuropathy-</a:t>
            </a:r>
            <a:r>
              <a:rPr lang="en-US"/>
              <a:t> The term "peripheral neuropathy" is sometimes used loosely to refer to polyneuropathy. Most cases of peripheral neuropathy affect the sensory and motor nerves..  </a:t>
            </a:r>
          </a:p>
        </p:txBody>
      </p:sp>
    </p:spTree>
    <p:extLst>
      <p:ext uri="{BB962C8B-B14F-4D97-AF65-F5344CB8AC3E}">
        <p14:creationId xmlns:p14="http://schemas.microsoft.com/office/powerpoint/2010/main" val="3163836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a:t>Polyneuropathy</a:t>
            </a:r>
          </a:p>
        </p:txBody>
      </p:sp>
      <p:sp>
        <p:nvSpPr>
          <p:cNvPr id="36867" name="Rectangle 3"/>
          <p:cNvSpPr>
            <a:spLocks noGrp="1" noChangeArrowheads="1"/>
          </p:cNvSpPr>
          <p:nvPr>
            <p:ph type="body" idx="1"/>
          </p:nvPr>
        </p:nvSpPr>
        <p:spPr/>
        <p:txBody>
          <a:bodyPr/>
          <a:lstStyle/>
          <a:p>
            <a:r>
              <a:rPr lang="en-US"/>
              <a:t>Longest fibres are affected first so symptoms usually first develop in the extremities of your body, such as your feet, legs and hands and arms. This type of neuropathy is called generalised sensorimotor polyneuropathy</a:t>
            </a:r>
          </a:p>
        </p:txBody>
      </p:sp>
    </p:spTree>
    <p:extLst>
      <p:ext uri="{BB962C8B-B14F-4D97-AF65-F5344CB8AC3E}">
        <p14:creationId xmlns:p14="http://schemas.microsoft.com/office/powerpoint/2010/main" val="35250301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b="1"/>
              <a:t>Polyneuropathy</a:t>
            </a:r>
          </a:p>
        </p:txBody>
      </p:sp>
      <p:sp>
        <p:nvSpPr>
          <p:cNvPr id="31747" name="Rectangle 3"/>
          <p:cNvSpPr>
            <a:spLocks noGrp="1" noChangeArrowheads="1"/>
          </p:cNvSpPr>
          <p:nvPr>
            <p:ph type="body" idx="1"/>
          </p:nvPr>
        </p:nvSpPr>
        <p:spPr/>
        <p:txBody>
          <a:bodyPr/>
          <a:lstStyle/>
          <a:p>
            <a:r>
              <a:rPr lang="en-US"/>
              <a:t>The course may be</a:t>
            </a:r>
          </a:p>
          <a:p>
            <a:pPr>
              <a:buFont typeface="Wingdings" pitchFamily="2" charset="2"/>
              <a:buNone/>
            </a:pPr>
            <a:r>
              <a:rPr lang="en-US"/>
              <a:t>	- acute, chronic, static, progressive, relapsing or towards recovery.</a:t>
            </a:r>
          </a:p>
          <a:p>
            <a:pPr>
              <a:buFont typeface="Wingdings" pitchFamily="2" charset="2"/>
              <a:buNone/>
            </a:pPr>
            <a:endParaRPr lang="en-US"/>
          </a:p>
          <a:p>
            <a:pPr>
              <a:buFont typeface="Wingdings" pitchFamily="2" charset="2"/>
              <a:buNone/>
            </a:pPr>
            <a:r>
              <a:rPr lang="en-US"/>
              <a:t>Polyneuropathies are motor, sensory, sensorimotor and autonomic. </a:t>
            </a:r>
          </a:p>
          <a:p>
            <a:endParaRPr lang="en-US"/>
          </a:p>
          <a:p>
            <a:endParaRPr lang="en-US"/>
          </a:p>
        </p:txBody>
      </p:sp>
    </p:spTree>
    <p:extLst>
      <p:ext uri="{BB962C8B-B14F-4D97-AF65-F5344CB8AC3E}">
        <p14:creationId xmlns:p14="http://schemas.microsoft.com/office/powerpoint/2010/main" val="1145638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a:t>Polyneuropathy</a:t>
            </a:r>
          </a:p>
        </p:txBody>
      </p:sp>
      <p:sp>
        <p:nvSpPr>
          <p:cNvPr id="7171" name="Rectangle 3"/>
          <p:cNvSpPr>
            <a:spLocks noGrp="1" noChangeArrowheads="1"/>
          </p:cNvSpPr>
          <p:nvPr>
            <p:ph type="body" idx="1"/>
          </p:nvPr>
        </p:nvSpPr>
        <p:spPr/>
        <p:txBody>
          <a:bodyPr/>
          <a:lstStyle/>
          <a:p>
            <a:r>
              <a:rPr lang="en-US"/>
              <a:t>They are classified broadly into demyelinating and axonal types, depending upon which principal pathological process predominates. </a:t>
            </a:r>
          </a:p>
        </p:txBody>
      </p:sp>
    </p:spTree>
    <p:extLst>
      <p:ext uri="{BB962C8B-B14F-4D97-AF65-F5344CB8AC3E}">
        <p14:creationId xmlns:p14="http://schemas.microsoft.com/office/powerpoint/2010/main" val="1357374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b="1"/>
              <a:t>Polyneuropathy</a:t>
            </a:r>
          </a:p>
        </p:txBody>
      </p:sp>
      <p:sp>
        <p:nvSpPr>
          <p:cNvPr id="32771" name="Rectangle 3"/>
          <p:cNvSpPr>
            <a:spLocks noGrp="1" noChangeArrowheads="1"/>
          </p:cNvSpPr>
          <p:nvPr>
            <p:ph type="body" idx="1"/>
          </p:nvPr>
        </p:nvSpPr>
        <p:spPr/>
        <p:txBody>
          <a:bodyPr/>
          <a:lstStyle/>
          <a:p>
            <a:r>
              <a:rPr lang="en-US"/>
              <a:t>Many systemic diseases cause neuropathies. Widespread loss of tendon reflexes is typical, with distal weakness and distal sensory loss.</a:t>
            </a:r>
          </a:p>
          <a:p>
            <a:endParaRPr lang="en-US"/>
          </a:p>
        </p:txBody>
      </p:sp>
    </p:spTree>
    <p:extLst>
      <p:ext uri="{BB962C8B-B14F-4D97-AF65-F5344CB8AC3E}">
        <p14:creationId xmlns:p14="http://schemas.microsoft.com/office/powerpoint/2010/main" val="4077966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b="1"/>
              <a:t>Clinical features</a:t>
            </a:r>
            <a:endParaRPr lang="en-US"/>
          </a:p>
        </p:txBody>
      </p:sp>
      <p:sp>
        <p:nvSpPr>
          <p:cNvPr id="16387" name="Rectangle 3"/>
          <p:cNvSpPr>
            <a:spLocks noGrp="1" noChangeArrowheads="1"/>
          </p:cNvSpPr>
          <p:nvPr>
            <p:ph type="body" idx="1"/>
          </p:nvPr>
        </p:nvSpPr>
        <p:spPr/>
        <p:txBody>
          <a:bodyPr/>
          <a:lstStyle/>
          <a:p>
            <a:r>
              <a:rPr lang="en-US" b="1"/>
              <a:t>Sensorimotor polyneuropathy</a:t>
            </a:r>
          </a:p>
          <a:p>
            <a:r>
              <a:rPr lang="en-US"/>
              <a:t>Symptoms of generalised sensorimotor polyneuropathy can include:</a:t>
            </a:r>
          </a:p>
          <a:p>
            <a:r>
              <a:rPr lang="en-US"/>
              <a:t>prickling and tingling sensation in the affected body part (pins and needles) </a:t>
            </a:r>
          </a:p>
          <a:p>
            <a:r>
              <a:rPr lang="en-US"/>
              <a:t>numbness and a reduced ability to feel pain or changes in temperature, particularly in your feet </a:t>
            </a:r>
          </a:p>
        </p:txBody>
      </p:sp>
    </p:spTree>
    <p:extLst>
      <p:ext uri="{BB962C8B-B14F-4D97-AF65-F5344CB8AC3E}">
        <p14:creationId xmlns:p14="http://schemas.microsoft.com/office/powerpoint/2010/main" val="10991637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a:t>Clinical features</a:t>
            </a:r>
          </a:p>
        </p:txBody>
      </p:sp>
      <p:sp>
        <p:nvSpPr>
          <p:cNvPr id="38915" name="Rectangle 3"/>
          <p:cNvSpPr>
            <a:spLocks noGrp="1" noChangeArrowheads="1"/>
          </p:cNvSpPr>
          <p:nvPr>
            <p:ph type="body" idx="1"/>
          </p:nvPr>
        </p:nvSpPr>
        <p:spPr/>
        <p:txBody>
          <a:bodyPr/>
          <a:lstStyle/>
          <a:p>
            <a:r>
              <a:rPr lang="en-US"/>
              <a:t>a burning pain, usually in the feet and legs, followed by the hands and arms as the neuropathy progresses </a:t>
            </a:r>
          </a:p>
          <a:p>
            <a:r>
              <a:rPr lang="en-US"/>
              <a:t>sharp stabbing pain, which is often worse at night (again, the feet and legs are affected first, followed by the hands and arms) </a:t>
            </a:r>
          </a:p>
          <a:p>
            <a:endParaRPr lang="en-US"/>
          </a:p>
        </p:txBody>
      </p:sp>
    </p:spTree>
    <p:extLst>
      <p:ext uri="{BB962C8B-B14F-4D97-AF65-F5344CB8AC3E}">
        <p14:creationId xmlns:p14="http://schemas.microsoft.com/office/powerpoint/2010/main" val="1123812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a:t>Introduction</a:t>
            </a:r>
          </a:p>
        </p:txBody>
      </p:sp>
      <p:sp>
        <p:nvSpPr>
          <p:cNvPr id="3075" name="Rectangle 3"/>
          <p:cNvSpPr>
            <a:spLocks noGrp="1" noChangeArrowheads="1"/>
          </p:cNvSpPr>
          <p:nvPr>
            <p:ph type="body" idx="1"/>
          </p:nvPr>
        </p:nvSpPr>
        <p:spPr/>
        <p:txBody>
          <a:bodyPr/>
          <a:lstStyle/>
          <a:p>
            <a:r>
              <a:rPr lang="en-US"/>
              <a:t>Peripheral neuropathy is the term for damage to nerves of the peripheral nervous system, which may be caused either by diseases of the nerve or from the side-effects of systemic illness.</a:t>
            </a:r>
            <a:endParaRPr lang="en-US" b="1"/>
          </a:p>
        </p:txBody>
      </p:sp>
    </p:spTree>
    <p:extLst>
      <p:ext uri="{BB962C8B-B14F-4D97-AF65-F5344CB8AC3E}">
        <p14:creationId xmlns:p14="http://schemas.microsoft.com/office/powerpoint/2010/main" val="36628778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b="1"/>
              <a:t>Clinical features</a:t>
            </a:r>
          </a:p>
        </p:txBody>
      </p:sp>
      <p:sp>
        <p:nvSpPr>
          <p:cNvPr id="37891" name="Rectangle 3"/>
          <p:cNvSpPr>
            <a:spLocks noGrp="1" noChangeArrowheads="1"/>
          </p:cNvSpPr>
          <p:nvPr>
            <p:ph type="body" idx="1"/>
          </p:nvPr>
        </p:nvSpPr>
        <p:spPr/>
        <p:txBody>
          <a:bodyPr/>
          <a:lstStyle/>
          <a:p>
            <a:r>
              <a:rPr lang="en-US"/>
              <a:t>muscle weakness </a:t>
            </a:r>
          </a:p>
          <a:p>
            <a:r>
              <a:rPr lang="en-US"/>
              <a:t>loss of co-ordination </a:t>
            </a:r>
          </a:p>
          <a:p>
            <a:r>
              <a:rPr lang="en-US"/>
              <a:t>muscle paralysis </a:t>
            </a:r>
          </a:p>
          <a:p>
            <a:r>
              <a:rPr lang="en-US"/>
              <a:t>increased risk of developing problems that affect the feet, such as skin infections and foot ulcers </a:t>
            </a:r>
          </a:p>
          <a:p>
            <a:endParaRPr lang="en-US"/>
          </a:p>
        </p:txBody>
      </p:sp>
    </p:spTree>
    <p:extLst>
      <p:ext uri="{BB962C8B-B14F-4D97-AF65-F5344CB8AC3E}">
        <p14:creationId xmlns:p14="http://schemas.microsoft.com/office/powerpoint/2010/main" val="1913581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a:t>Clinical features</a:t>
            </a:r>
          </a:p>
        </p:txBody>
      </p:sp>
      <p:sp>
        <p:nvSpPr>
          <p:cNvPr id="17411" name="Rectangle 3"/>
          <p:cNvSpPr>
            <a:spLocks noGrp="1" noChangeArrowheads="1"/>
          </p:cNvSpPr>
          <p:nvPr>
            <p:ph type="body" idx="1"/>
          </p:nvPr>
        </p:nvSpPr>
        <p:spPr/>
        <p:txBody>
          <a:bodyPr/>
          <a:lstStyle/>
          <a:p>
            <a:r>
              <a:rPr lang="en-US" b="1"/>
              <a:t>Signs</a:t>
            </a:r>
            <a:r>
              <a:rPr lang="en-US"/>
              <a:t>-It depends on the types, severity and nerve cells involved.</a:t>
            </a:r>
          </a:p>
          <a:p>
            <a:r>
              <a:rPr lang="en-US"/>
              <a:t>Motor signs- lower motor neuron lesion-wasting ,fasciculation and loss of reflexs</a:t>
            </a:r>
          </a:p>
          <a:p>
            <a:r>
              <a:rPr lang="en-US"/>
              <a:t>Sensory signs-diminished or loss of sensation of all modalities of sensation </a:t>
            </a:r>
          </a:p>
        </p:txBody>
      </p:sp>
    </p:spTree>
    <p:extLst>
      <p:ext uri="{BB962C8B-B14F-4D97-AF65-F5344CB8AC3E}">
        <p14:creationId xmlns:p14="http://schemas.microsoft.com/office/powerpoint/2010/main" val="3008831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“Peripheral Neuropathy”</a:t>
            </a:r>
            <a:endParaRPr lang="en-US" dirty="0"/>
          </a:p>
        </p:txBody>
      </p:sp>
      <p:sp>
        <p:nvSpPr>
          <p:cNvPr id="19459" name="Rectangle 3"/>
          <p:cNvSpPr>
            <a:spLocks noGrp="1" noChangeArrowheads="1"/>
          </p:cNvSpPr>
          <p:nvPr>
            <p:ph idx="1"/>
          </p:nvPr>
        </p:nvSpPr>
        <p:spPr>
          <a:xfrm>
            <a:off x="381000" y="1752600"/>
            <a:ext cx="8458200" cy="4419600"/>
          </a:xfrm>
        </p:spPr>
        <p:txBody>
          <a:bodyPr>
            <a:normAutofit lnSpcReduction="10000"/>
          </a:bodyPr>
          <a:lstStyle/>
          <a:p>
            <a:r>
              <a:rPr lang="en-US" dirty="0" smtClean="0"/>
              <a:t>Distal symmetric polyneuropathy</a:t>
            </a:r>
          </a:p>
          <a:p>
            <a:r>
              <a:rPr lang="en-US" dirty="0" smtClean="0"/>
              <a:t>Affects </a:t>
            </a:r>
            <a:r>
              <a:rPr lang="en-US" i="1" dirty="0" smtClean="0"/>
              <a:t>longest</a:t>
            </a:r>
            <a:r>
              <a:rPr lang="en-US" dirty="0" smtClean="0"/>
              <a:t> sensory/ motor/ autonomic nerves</a:t>
            </a:r>
          </a:p>
          <a:p>
            <a:r>
              <a:rPr lang="en-US" dirty="0" smtClean="0"/>
              <a:t>Nerves are “dying back”</a:t>
            </a:r>
          </a:p>
          <a:p>
            <a:r>
              <a:rPr lang="en-US" dirty="0" smtClean="0"/>
              <a:t>Length dependent (“stocking glove”)</a:t>
            </a:r>
          </a:p>
          <a:p>
            <a:r>
              <a:rPr lang="en-US" dirty="0" smtClean="0"/>
              <a:t>Symmetric loss of pin/ temp / vibration/ proprioception; distal reflex loss</a:t>
            </a:r>
          </a:p>
          <a:p>
            <a:r>
              <a:rPr lang="en-US" dirty="0" smtClean="0"/>
              <a:t>Usually chronic. Many possible causes!</a:t>
            </a:r>
          </a:p>
        </p:txBody>
      </p:sp>
      <p:sp>
        <p:nvSpPr>
          <p:cNvPr id="4" name="Slide Number Placeholder 3"/>
          <p:cNvSpPr>
            <a:spLocks noGrp="1"/>
          </p:cNvSpPr>
          <p:nvPr>
            <p:ph type="sldNum" sz="quarter" idx="4294967295"/>
          </p:nvPr>
        </p:nvSpPr>
        <p:spPr>
          <a:xfrm>
            <a:off x="123825" y="6416675"/>
            <a:ext cx="561975" cy="365125"/>
          </a:xfrm>
          <a:prstGeom prst="rect">
            <a:avLst/>
          </a:prstGeom>
        </p:spPr>
        <p:txBody>
          <a:bodyPr/>
          <a:lstStyle/>
          <a:p>
            <a:fld id="{14C53830-3E94-44F7-A2FF-11794E52E6A7}" type="slidenum">
              <a:rPr lang="en-US" smtClean="0">
                <a:solidFill>
                  <a:prstClr val="white">
                    <a:tint val="75000"/>
                  </a:prstClr>
                </a:solidFill>
              </a:rPr>
              <a:pPr/>
              <a:t>42</a:t>
            </a:fld>
            <a:endParaRPr lang="en-US" dirty="0">
              <a:solidFill>
                <a:prstClr val="white">
                  <a:tint val="75000"/>
                </a:prstClr>
              </a:solidFill>
            </a:endParaRPr>
          </a:p>
        </p:txBody>
      </p:sp>
    </p:spTree>
    <p:custDataLst>
      <p:tags r:id="rId1"/>
    </p:custDataLst>
    <p:extLst>
      <p:ext uri="{BB962C8B-B14F-4D97-AF65-F5344CB8AC3E}">
        <p14:creationId xmlns:p14="http://schemas.microsoft.com/office/powerpoint/2010/main" val="16327491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76200"/>
            <a:ext cx="8229600" cy="1143000"/>
          </a:xfrm>
        </p:spPr>
        <p:txBody>
          <a:bodyPr>
            <a:normAutofit fontScale="90000"/>
          </a:bodyPr>
          <a:lstStyle/>
          <a:p>
            <a:r>
              <a:rPr lang="en-US" dirty="0" smtClean="0"/>
              <a:t>Peripheral polyneuropathy symptoms</a:t>
            </a:r>
            <a:endParaRPr lang="en-US" dirty="0"/>
          </a:p>
        </p:txBody>
      </p:sp>
      <p:sp>
        <p:nvSpPr>
          <p:cNvPr id="39939" name="Rectangle 3"/>
          <p:cNvSpPr>
            <a:spLocks noGrp="1" noChangeArrowheads="1"/>
          </p:cNvSpPr>
          <p:nvPr>
            <p:ph idx="1"/>
          </p:nvPr>
        </p:nvSpPr>
        <p:spPr>
          <a:xfrm>
            <a:off x="457200" y="1219200"/>
            <a:ext cx="8229600" cy="5105400"/>
          </a:xfrm>
        </p:spPr>
        <p:txBody>
          <a:bodyPr>
            <a:normAutofit/>
          </a:bodyPr>
          <a:lstStyle/>
          <a:p>
            <a:r>
              <a:rPr lang="en-US" dirty="0" smtClean="0"/>
              <a:t>Initially, feet numb with paresthesia/ pain</a:t>
            </a:r>
          </a:p>
          <a:p>
            <a:r>
              <a:rPr lang="en-US" dirty="0" smtClean="0"/>
              <a:t>Symptoms ascend: </a:t>
            </a:r>
            <a:r>
              <a:rPr lang="en-US" dirty="0" smtClean="0">
                <a:sym typeface="Wingdings" pitchFamily="2" charset="2"/>
              </a:rPr>
              <a:t> legs fingertips</a:t>
            </a:r>
          </a:p>
          <a:p>
            <a:r>
              <a:rPr lang="en-US" dirty="0" smtClean="0">
                <a:sym typeface="Wingdings" pitchFamily="2" charset="2"/>
              </a:rPr>
              <a:t>Distal weakness (feet, or fingers/grip), atrophy,</a:t>
            </a:r>
          </a:p>
          <a:p>
            <a:r>
              <a:rPr lang="en-US" dirty="0" smtClean="0">
                <a:sym typeface="Wingdings" pitchFamily="2" charset="2"/>
              </a:rPr>
              <a:t>Severe sensory loss can cause “steppage gait”, “sensory ataxia”, imbalance, falls</a:t>
            </a:r>
          </a:p>
          <a:p>
            <a:r>
              <a:rPr lang="en-US" dirty="0" smtClean="0">
                <a:sym typeface="Wingdings" pitchFamily="2" charset="2"/>
              </a:rPr>
              <a:t>Feet prone to injuries, ulcers, deformation (e.g., “Charcot foot”)</a:t>
            </a:r>
          </a:p>
          <a:p>
            <a:r>
              <a:rPr lang="en-US" dirty="0" smtClean="0">
                <a:sym typeface="Wingdings" pitchFamily="2" charset="2"/>
              </a:rPr>
              <a:t>Autonomic: orthostasis, bladder and erectile dysfunction</a:t>
            </a:r>
            <a:endParaRPr lang="en-US" dirty="0"/>
          </a:p>
        </p:txBody>
      </p:sp>
      <p:sp>
        <p:nvSpPr>
          <p:cNvPr id="4" name="Slide Number Placeholder 3"/>
          <p:cNvSpPr>
            <a:spLocks noGrp="1"/>
          </p:cNvSpPr>
          <p:nvPr>
            <p:ph type="sldNum" sz="quarter" idx="4294967295"/>
          </p:nvPr>
        </p:nvSpPr>
        <p:spPr>
          <a:xfrm>
            <a:off x="123825" y="6416675"/>
            <a:ext cx="561975" cy="365125"/>
          </a:xfrm>
          <a:prstGeom prst="rect">
            <a:avLst/>
          </a:prstGeom>
        </p:spPr>
        <p:txBody>
          <a:bodyPr/>
          <a:lstStyle/>
          <a:p>
            <a:fld id="{14C53830-3E94-44F7-A2FF-11794E52E6A7}" type="slidenum">
              <a:rPr lang="en-US" smtClean="0">
                <a:solidFill>
                  <a:prstClr val="white">
                    <a:tint val="75000"/>
                  </a:prstClr>
                </a:solidFill>
              </a:rPr>
              <a:pPr/>
              <a:t>43</a:t>
            </a:fld>
            <a:endParaRPr lang="en-US" dirty="0">
              <a:solidFill>
                <a:prstClr val="white">
                  <a:tint val="75000"/>
                </a:prstClr>
              </a:solidFill>
            </a:endParaRPr>
          </a:p>
        </p:txBody>
      </p:sp>
    </p:spTree>
    <p:custDataLst>
      <p:tags r:id="rId1"/>
    </p:custDataLst>
    <p:extLst>
      <p:ext uri="{BB962C8B-B14F-4D97-AF65-F5344CB8AC3E}">
        <p14:creationId xmlns:p14="http://schemas.microsoft.com/office/powerpoint/2010/main" val="721714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8" name="Rectangle 16"/>
          <p:cNvSpPr>
            <a:spLocks noGrp="1" noChangeArrowheads="1"/>
          </p:cNvSpPr>
          <p:nvPr>
            <p:ph type="title"/>
          </p:nvPr>
        </p:nvSpPr>
        <p:spPr>
          <a:xfrm>
            <a:off x="457200" y="20782"/>
            <a:ext cx="8229600" cy="1139825"/>
          </a:xfrm>
        </p:spPr>
        <p:txBody>
          <a:bodyPr/>
          <a:lstStyle/>
          <a:p>
            <a:r>
              <a:rPr lang="en-US" sz="4000" dirty="0"/>
              <a:t>TYPES AND CAUSES OF PERIPHERAL NEUROPATHY </a:t>
            </a:r>
          </a:p>
        </p:txBody>
      </p:sp>
      <p:graphicFrame>
        <p:nvGraphicFramePr>
          <p:cNvPr id="13344" name="Group 32"/>
          <p:cNvGraphicFramePr>
            <a:graphicFrameLocks noGrp="1"/>
          </p:cNvGraphicFramePr>
          <p:nvPr>
            <p:ph sz="half" idx="2"/>
            <p:extLst>
              <p:ext uri="{D42A27DB-BD31-4B8C-83A1-F6EECF244321}">
                <p14:modId xmlns:p14="http://schemas.microsoft.com/office/powerpoint/2010/main" val="1969379192"/>
              </p:ext>
            </p:extLst>
          </p:nvPr>
        </p:nvGraphicFramePr>
        <p:xfrm>
          <a:off x="457200" y="1142999"/>
          <a:ext cx="8229600" cy="5548447"/>
        </p:xfrm>
        <a:graphic>
          <a:graphicData uri="http://schemas.openxmlformats.org/drawingml/2006/table">
            <a:tbl>
              <a:tblPr/>
              <a:tblGrid>
                <a:gridCol w="3200400"/>
                <a:gridCol w="5029200"/>
              </a:tblGrid>
              <a:tr h="58020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Acute</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Verdana" pitchFamily="34" charset="0"/>
                        </a:rPr>
                        <a:t>Chronic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139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Guillain-Barré</a:t>
                      </a:r>
                      <a:b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b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Alcohol</a:t>
                      </a:r>
                      <a:b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b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Guillain-Barré variants</a:t>
                      </a:r>
                      <a:b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b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Toxins</a:t>
                      </a:r>
                      <a:b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b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Porphyria</a:t>
                      </a:r>
                      <a:b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b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Paraneoplastic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Hereditary</a:t>
                      </a:r>
                      <a:b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b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CIDP</a:t>
                      </a:r>
                      <a:b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b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Lymphoma</a:t>
                      </a:r>
                      <a:b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b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rPr>
                        <a:t>Osteoclastic</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 myeloma</a:t>
                      </a:r>
                      <a:b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b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rPr>
                        <a:t>IgM</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rPr>
                        <a:t>paraproteinaemia</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
                      </a:r>
                      <a:b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b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Arsenic toxicity</a:t>
                      </a:r>
                      <a:b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b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rPr>
                        <a:t>Amiodarone</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 toxicity</a:t>
                      </a:r>
                      <a:b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b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Diphtheria/Alcohol</a:t>
                      </a:r>
                      <a:b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b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Metabolic/endocrine diseases (including diabetes)</a:t>
                      </a:r>
                      <a:b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b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Drugs and toxins </a:t>
                      </a:r>
                      <a:b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b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Vitamin deficiency</a:t>
                      </a:r>
                      <a:b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b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Hereditary</a:t>
                      </a:r>
                      <a:b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b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rPr>
                        <a:t>IgG</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rPr>
                        <a:t>paraproteinaemia</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
                      </a:r>
                      <a:b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b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rPr>
                        <a:t>Paraneoplastic</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
                      </a:r>
                      <a:b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b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Primary amyloidosis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114769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Common causes</a:t>
            </a:r>
          </a:p>
        </p:txBody>
      </p:sp>
      <p:sp>
        <p:nvSpPr>
          <p:cNvPr id="15363" name="Rectangle 3"/>
          <p:cNvSpPr>
            <a:spLocks noGrp="1" noChangeArrowheads="1"/>
          </p:cNvSpPr>
          <p:nvPr>
            <p:ph type="body" idx="1"/>
          </p:nvPr>
        </p:nvSpPr>
        <p:spPr/>
        <p:txBody>
          <a:bodyPr/>
          <a:lstStyle/>
          <a:p>
            <a:r>
              <a:rPr lang="en-US"/>
              <a:t>A - Alcohol,Arsenic toxicity</a:t>
            </a:r>
          </a:p>
          <a:p>
            <a:r>
              <a:rPr lang="en-US"/>
              <a:t>B - Vit.deficiency-B1,6,12 def.</a:t>
            </a:r>
          </a:p>
          <a:p>
            <a:r>
              <a:rPr lang="en-US"/>
              <a:t>C - CRF,Carcenomatous –lymphoma,myeioma, connective tissue disease-RA</a:t>
            </a:r>
          </a:p>
          <a:p>
            <a:r>
              <a:rPr lang="en-US"/>
              <a:t>D - Diabetes, Drugs-INH, Metronidazole</a:t>
            </a:r>
          </a:p>
          <a:p>
            <a:r>
              <a:rPr lang="en-US"/>
              <a:t>H-Hereditary</a:t>
            </a:r>
          </a:p>
          <a:p>
            <a:r>
              <a:rPr lang="en-US"/>
              <a:t>I-Infection-leprosy, GBS</a:t>
            </a:r>
          </a:p>
        </p:txBody>
      </p:sp>
    </p:spTree>
    <p:extLst>
      <p:ext uri="{BB962C8B-B14F-4D97-AF65-F5344CB8AC3E}">
        <p14:creationId xmlns:p14="http://schemas.microsoft.com/office/powerpoint/2010/main" val="16156151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1423988"/>
            <a:ext cx="5381625"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2575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1409700"/>
            <a:ext cx="50863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7160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63" y="2209800"/>
            <a:ext cx="51720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3594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2081213"/>
            <a:ext cx="421005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575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a:t>Introduction</a:t>
            </a:r>
          </a:p>
        </p:txBody>
      </p:sp>
      <p:sp>
        <p:nvSpPr>
          <p:cNvPr id="25603" name="Rectangle 3"/>
          <p:cNvSpPr>
            <a:spLocks noGrp="1" noChangeArrowheads="1"/>
          </p:cNvSpPr>
          <p:nvPr>
            <p:ph type="body" idx="1"/>
          </p:nvPr>
        </p:nvSpPr>
        <p:spPr/>
        <p:txBody>
          <a:bodyPr/>
          <a:lstStyle/>
          <a:p>
            <a:r>
              <a:rPr lang="en-US" dirty="0"/>
              <a:t>Peripheral neuropathy affects ~2–8% of adults; the incidence increases with age.</a:t>
            </a:r>
          </a:p>
          <a:p>
            <a:pPr marL="0" indent="0">
              <a:buNone/>
            </a:pPr>
            <a:endParaRPr lang="en-US" dirty="0"/>
          </a:p>
        </p:txBody>
      </p:sp>
    </p:spTree>
    <p:extLst>
      <p:ext uri="{BB962C8B-B14F-4D97-AF65-F5344CB8AC3E}">
        <p14:creationId xmlns:p14="http://schemas.microsoft.com/office/powerpoint/2010/main" val="10516814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63" y="1428750"/>
            <a:ext cx="5172075"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5742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2057400"/>
            <a:ext cx="52959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5535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775" y="538163"/>
            <a:ext cx="5124450"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853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a:t>Diagnosis</a:t>
            </a:r>
          </a:p>
        </p:txBody>
      </p:sp>
      <p:sp>
        <p:nvSpPr>
          <p:cNvPr id="18435" name="Rectangle 3"/>
          <p:cNvSpPr>
            <a:spLocks noGrp="1" noChangeArrowheads="1"/>
          </p:cNvSpPr>
          <p:nvPr>
            <p:ph type="body" idx="1"/>
          </p:nvPr>
        </p:nvSpPr>
        <p:spPr/>
        <p:txBody>
          <a:bodyPr/>
          <a:lstStyle/>
          <a:p>
            <a:r>
              <a:rPr lang="en-US" b="1"/>
              <a:t>Diagnosis-</a:t>
            </a:r>
            <a:r>
              <a:rPr lang="en-US"/>
              <a:t>  is largely clinical, supported by electrical studies.</a:t>
            </a:r>
          </a:p>
          <a:p>
            <a:r>
              <a:rPr lang="en-US"/>
              <a:t>A number of tests can be used to confirm peripheral neuropathy . These include:</a:t>
            </a:r>
          </a:p>
          <a:p>
            <a:r>
              <a:rPr lang="en-US"/>
              <a:t>nerve conduction test and electromyography (EMG) </a:t>
            </a:r>
          </a:p>
          <a:p>
            <a:r>
              <a:rPr lang="en-US"/>
              <a:t>nerve biopsy </a:t>
            </a:r>
          </a:p>
          <a:p>
            <a:endParaRPr lang="en-US"/>
          </a:p>
        </p:txBody>
      </p:sp>
    </p:spTree>
    <p:extLst>
      <p:ext uri="{BB962C8B-B14F-4D97-AF65-F5344CB8AC3E}">
        <p14:creationId xmlns:p14="http://schemas.microsoft.com/office/powerpoint/2010/main" val="16851876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b="1"/>
              <a:t>Diagnosis</a:t>
            </a:r>
          </a:p>
        </p:txBody>
      </p:sp>
      <p:sp>
        <p:nvSpPr>
          <p:cNvPr id="19459" name="Rectangle 3"/>
          <p:cNvSpPr>
            <a:spLocks noGrp="1" noChangeArrowheads="1"/>
          </p:cNvSpPr>
          <p:nvPr>
            <p:ph type="body" idx="1"/>
          </p:nvPr>
        </p:nvSpPr>
        <p:spPr/>
        <p:txBody>
          <a:bodyPr/>
          <a:lstStyle/>
          <a:p>
            <a:pPr>
              <a:lnSpc>
                <a:spcPct val="90000"/>
              </a:lnSpc>
            </a:pPr>
            <a:r>
              <a:rPr lang="en-US" sz="2800"/>
              <a:t>Other investigations to detect underlying causes-</a:t>
            </a:r>
          </a:p>
          <a:p>
            <a:pPr>
              <a:lnSpc>
                <a:spcPct val="90000"/>
              </a:lnSpc>
            </a:pPr>
            <a:r>
              <a:rPr lang="en-US" sz="2800"/>
              <a:t>Blood tests </a:t>
            </a:r>
          </a:p>
          <a:p>
            <a:pPr lvl="1">
              <a:lnSpc>
                <a:spcPct val="90000"/>
              </a:lnSpc>
            </a:pPr>
            <a:r>
              <a:rPr lang="en-US" sz="2400"/>
              <a:t>Blood sugar,HbA1c</a:t>
            </a:r>
          </a:p>
          <a:p>
            <a:pPr lvl="1">
              <a:lnSpc>
                <a:spcPct val="90000"/>
              </a:lnSpc>
            </a:pPr>
            <a:r>
              <a:rPr lang="en-US" sz="2400"/>
              <a:t>Urea and electrolytes, </a:t>
            </a:r>
          </a:p>
          <a:p>
            <a:pPr lvl="1">
              <a:lnSpc>
                <a:spcPct val="90000"/>
              </a:lnSpc>
            </a:pPr>
            <a:r>
              <a:rPr lang="en-US" sz="2400"/>
              <a:t>Thyroid function tests </a:t>
            </a:r>
          </a:p>
          <a:p>
            <a:pPr lvl="1">
              <a:lnSpc>
                <a:spcPct val="90000"/>
              </a:lnSpc>
            </a:pPr>
            <a:r>
              <a:rPr lang="en-US" sz="2400"/>
              <a:t>Vitamin B12 </a:t>
            </a:r>
          </a:p>
          <a:p>
            <a:pPr lvl="1">
              <a:lnSpc>
                <a:spcPct val="90000"/>
              </a:lnSpc>
            </a:pPr>
            <a:r>
              <a:rPr lang="en-US" sz="2400"/>
              <a:t>Venereal Diseases Reasearch Laboratory (VDRL) test </a:t>
            </a:r>
          </a:p>
          <a:p>
            <a:pPr lvl="1">
              <a:lnSpc>
                <a:spcPct val="90000"/>
              </a:lnSpc>
            </a:pPr>
            <a:r>
              <a:rPr lang="en-US" sz="2400"/>
              <a:t>ANA, anti-dsDNA </a:t>
            </a:r>
          </a:p>
          <a:p>
            <a:pPr>
              <a:lnSpc>
                <a:spcPct val="90000"/>
              </a:lnSpc>
            </a:pPr>
            <a:r>
              <a:rPr lang="en-US" sz="2800"/>
              <a:t>Chest X-ray </a:t>
            </a:r>
          </a:p>
          <a:p>
            <a:pPr>
              <a:lnSpc>
                <a:spcPct val="90000"/>
              </a:lnSpc>
            </a:pPr>
            <a:endParaRPr lang="en-US" sz="2800"/>
          </a:p>
        </p:txBody>
      </p:sp>
    </p:spTree>
    <p:extLst>
      <p:ext uri="{BB962C8B-B14F-4D97-AF65-F5344CB8AC3E}">
        <p14:creationId xmlns:p14="http://schemas.microsoft.com/office/powerpoint/2010/main" val="41008524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b="1"/>
              <a:t>Treatment</a:t>
            </a:r>
          </a:p>
        </p:txBody>
      </p:sp>
      <p:sp>
        <p:nvSpPr>
          <p:cNvPr id="20483" name="Rectangle 3"/>
          <p:cNvSpPr>
            <a:spLocks noGrp="1" noChangeArrowheads="1"/>
          </p:cNvSpPr>
          <p:nvPr>
            <p:ph type="body" idx="1"/>
          </p:nvPr>
        </p:nvSpPr>
        <p:spPr/>
        <p:txBody>
          <a:bodyPr/>
          <a:lstStyle/>
          <a:p>
            <a:pPr>
              <a:lnSpc>
                <a:spcPct val="90000"/>
              </a:lnSpc>
            </a:pPr>
            <a:r>
              <a:rPr lang="en-US"/>
              <a:t>Treatment for peripheral neuropathy will first address the condition’s underlying causes. </a:t>
            </a:r>
          </a:p>
          <a:p>
            <a:pPr>
              <a:lnSpc>
                <a:spcPct val="90000"/>
              </a:lnSpc>
            </a:pPr>
            <a:r>
              <a:rPr lang="en-US"/>
              <a:t>For example, in cases of diabetic polyneuropathy, a number of lifestyle changes and treatment are taken to prevent further nerve damage. This may be:</a:t>
            </a:r>
          </a:p>
          <a:p>
            <a:pPr>
              <a:lnSpc>
                <a:spcPct val="90000"/>
              </a:lnSpc>
            </a:pPr>
            <a:r>
              <a:rPr lang="en-US"/>
              <a:t>giving up smoking </a:t>
            </a:r>
          </a:p>
          <a:p>
            <a:pPr>
              <a:lnSpc>
                <a:spcPct val="90000"/>
              </a:lnSpc>
            </a:pPr>
            <a:endParaRPr lang="en-US"/>
          </a:p>
        </p:txBody>
      </p:sp>
    </p:spTree>
    <p:extLst>
      <p:ext uri="{BB962C8B-B14F-4D97-AF65-F5344CB8AC3E}">
        <p14:creationId xmlns:p14="http://schemas.microsoft.com/office/powerpoint/2010/main" val="34162073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b="1"/>
              <a:t>Treatment</a:t>
            </a:r>
          </a:p>
        </p:txBody>
      </p:sp>
      <p:sp>
        <p:nvSpPr>
          <p:cNvPr id="40963" name="Rectangle 3"/>
          <p:cNvSpPr>
            <a:spLocks noGrp="1" noChangeArrowheads="1"/>
          </p:cNvSpPr>
          <p:nvPr>
            <p:ph type="body" idx="1"/>
          </p:nvPr>
        </p:nvSpPr>
        <p:spPr/>
        <p:txBody>
          <a:bodyPr/>
          <a:lstStyle/>
          <a:p>
            <a:r>
              <a:rPr lang="en-US"/>
              <a:t>cutting down on your alcohol consumption, or ideally not drinking alcohol at all </a:t>
            </a:r>
          </a:p>
          <a:p>
            <a:r>
              <a:rPr lang="en-US"/>
              <a:t>maintaining a healthy weight, if you are overweight or obese </a:t>
            </a:r>
          </a:p>
          <a:p>
            <a:r>
              <a:rPr lang="en-US"/>
              <a:t>taking plenty of exercise </a:t>
            </a:r>
          </a:p>
          <a:p>
            <a:r>
              <a:rPr lang="en-US"/>
              <a:t>tight glycaemic control</a:t>
            </a:r>
          </a:p>
        </p:txBody>
      </p:sp>
    </p:spTree>
    <p:extLst>
      <p:ext uri="{BB962C8B-B14F-4D97-AF65-F5344CB8AC3E}">
        <p14:creationId xmlns:p14="http://schemas.microsoft.com/office/powerpoint/2010/main" val="28093510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t>Neuropathic pain</a:t>
            </a:r>
          </a:p>
        </p:txBody>
      </p:sp>
      <p:sp>
        <p:nvSpPr>
          <p:cNvPr id="21507" name="Rectangle 3"/>
          <p:cNvSpPr>
            <a:spLocks noGrp="1" noChangeArrowheads="1"/>
          </p:cNvSpPr>
          <p:nvPr>
            <p:ph type="body" idx="1"/>
          </p:nvPr>
        </p:nvSpPr>
        <p:spPr/>
        <p:txBody>
          <a:bodyPr/>
          <a:lstStyle/>
          <a:p>
            <a:r>
              <a:rPr lang="en-US"/>
              <a:t>As well as addressing the underlying causes of peripheral neuropathy, give additional medication to treat the symptoms of nerve pain. The medical term for nerve pain is neuropathic pain.</a:t>
            </a:r>
          </a:p>
        </p:txBody>
      </p:sp>
    </p:spTree>
    <p:extLst>
      <p:ext uri="{BB962C8B-B14F-4D97-AF65-F5344CB8AC3E}">
        <p14:creationId xmlns:p14="http://schemas.microsoft.com/office/powerpoint/2010/main" val="35893893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b="1"/>
              <a:t>Neuropathic pain</a:t>
            </a:r>
          </a:p>
        </p:txBody>
      </p:sp>
      <p:sp>
        <p:nvSpPr>
          <p:cNvPr id="41987" name="Rectangle 3"/>
          <p:cNvSpPr>
            <a:spLocks noGrp="1" noChangeArrowheads="1"/>
          </p:cNvSpPr>
          <p:nvPr>
            <p:ph type="body" idx="1"/>
          </p:nvPr>
        </p:nvSpPr>
        <p:spPr/>
        <p:txBody>
          <a:bodyPr/>
          <a:lstStyle/>
          <a:p>
            <a:r>
              <a:rPr lang="en-US"/>
              <a:t>Unlike most other types of pain, neuropathic pain does not usually respond well to treatment with widely used painkillers, such as paracetamol and ibuprofen. Therefore, alternative medications are usually required. </a:t>
            </a:r>
          </a:p>
        </p:txBody>
      </p:sp>
    </p:spTree>
    <p:extLst>
      <p:ext uri="{BB962C8B-B14F-4D97-AF65-F5344CB8AC3E}">
        <p14:creationId xmlns:p14="http://schemas.microsoft.com/office/powerpoint/2010/main" val="26857120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a:t>Neuropathic pain</a:t>
            </a:r>
          </a:p>
        </p:txBody>
      </p:sp>
      <p:sp>
        <p:nvSpPr>
          <p:cNvPr id="22531" name="Rectangle 3"/>
          <p:cNvSpPr>
            <a:spLocks noGrp="1" noChangeArrowheads="1"/>
          </p:cNvSpPr>
          <p:nvPr>
            <p:ph type="body" idx="1"/>
          </p:nvPr>
        </p:nvSpPr>
        <p:spPr/>
        <p:txBody>
          <a:bodyPr/>
          <a:lstStyle/>
          <a:p>
            <a:r>
              <a:rPr lang="en-US" b="1"/>
              <a:t>Initial treatments </a:t>
            </a:r>
          </a:p>
          <a:p>
            <a:r>
              <a:rPr lang="en-US"/>
              <a:t>Medications called amitriptyline and pregabalin are the initial treatments for people with neuropathic pain. </a:t>
            </a:r>
          </a:p>
        </p:txBody>
      </p:sp>
    </p:spTree>
    <p:extLst>
      <p:ext uri="{BB962C8B-B14F-4D97-AF65-F5344CB8AC3E}">
        <p14:creationId xmlns:p14="http://schemas.microsoft.com/office/powerpoint/2010/main" val="2768299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Peripheral nervous system</a:t>
            </a:r>
          </a:p>
        </p:txBody>
      </p:sp>
      <p:sp>
        <p:nvSpPr>
          <p:cNvPr id="4099" name="Rectangle 3"/>
          <p:cNvSpPr>
            <a:spLocks noGrp="1" noChangeArrowheads="1"/>
          </p:cNvSpPr>
          <p:nvPr>
            <p:ph type="body" idx="1"/>
          </p:nvPr>
        </p:nvSpPr>
        <p:spPr/>
        <p:txBody>
          <a:bodyPr/>
          <a:lstStyle/>
          <a:p>
            <a:r>
              <a:rPr lang="en-US"/>
              <a:t>The peripheral nervous system is made up of three main types of nerves, each with its own specific function:</a:t>
            </a:r>
          </a:p>
          <a:p>
            <a:pPr>
              <a:buFont typeface="Wingdings" pitchFamily="2" charset="2"/>
              <a:buNone/>
            </a:pPr>
            <a:r>
              <a:rPr lang="en-US"/>
              <a:t>-  Automatic nerves help regulate the automatic functions of the body, such as blood pressure, bladder function and sweat levels. </a:t>
            </a:r>
          </a:p>
          <a:p>
            <a:pPr>
              <a:buFont typeface="Wingdings" pitchFamily="2" charset="2"/>
              <a:buNone/>
            </a:pPr>
            <a:r>
              <a:rPr lang="en-US"/>
              <a:t>-</a:t>
            </a:r>
          </a:p>
        </p:txBody>
      </p:sp>
    </p:spTree>
    <p:extLst>
      <p:ext uri="{BB962C8B-B14F-4D97-AF65-F5344CB8AC3E}">
        <p14:creationId xmlns:p14="http://schemas.microsoft.com/office/powerpoint/2010/main" val="27129903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6000" dirty="0" err="1">
                <a:solidFill>
                  <a:prstClr val="black"/>
                </a:solidFill>
              </a:rPr>
              <a:t>Guillain</a:t>
            </a:r>
            <a:r>
              <a:rPr lang="en-US" sz="6000" dirty="0">
                <a:solidFill>
                  <a:prstClr val="black"/>
                </a:solidFill>
              </a:rPr>
              <a:t> </a:t>
            </a:r>
            <a:r>
              <a:rPr lang="en-US" sz="6000" dirty="0" err="1">
                <a:solidFill>
                  <a:prstClr val="black"/>
                </a:solidFill>
              </a:rPr>
              <a:t>barre</a:t>
            </a:r>
            <a:r>
              <a:rPr lang="en-US" sz="6000" dirty="0">
                <a:solidFill>
                  <a:prstClr val="black"/>
                </a:solidFill>
              </a:rPr>
              <a:t> syndrome</a:t>
            </a:r>
            <a:endParaRPr lang="en-US" sz="6000" dirty="0"/>
          </a:p>
          <a:p>
            <a:endParaRPr lang="en-US" dirty="0"/>
          </a:p>
        </p:txBody>
      </p:sp>
    </p:spTree>
    <p:extLst>
      <p:ext uri="{BB962C8B-B14F-4D97-AF65-F5344CB8AC3E}">
        <p14:creationId xmlns:p14="http://schemas.microsoft.com/office/powerpoint/2010/main" val="10514575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Guillain</a:t>
            </a:r>
            <a:r>
              <a:rPr lang="en-US" dirty="0" smtClean="0"/>
              <a:t> </a:t>
            </a:r>
            <a:r>
              <a:rPr lang="en-US" dirty="0" err="1" smtClean="0"/>
              <a:t>barre</a:t>
            </a:r>
            <a:r>
              <a:rPr lang="en-US" dirty="0" smtClean="0"/>
              <a:t> syndrome</a:t>
            </a:r>
            <a:endParaRPr lang="en-US" dirty="0"/>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3038"/>
            <a:ext cx="6005513" cy="472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1832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GBS</a:t>
            </a:r>
            <a:endParaRPr lang="en-US" dirty="0"/>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601"/>
            <a:ext cx="58007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0078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1"/>
            <a:r>
              <a:rPr lang="en-US" dirty="0" smtClean="0"/>
              <a:t>GBS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10416"/>
            <a:ext cx="5010150"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6205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214313"/>
            <a:ext cx="7524750" cy="642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950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800" b="1" dirty="0">
                <a:solidFill>
                  <a:schemeClr val="tx2"/>
                </a:solidFill>
                <a:latin typeface="Times New Roman" pitchFamily="18" charset="0"/>
                <a:ea typeface="+mj-ea"/>
                <a:cs typeface="Times New Roman" pitchFamily="18" charset="0"/>
              </a:rPr>
              <a:t>Chronic Immune-Mediated Demyelinating Polyneuropathy</a:t>
            </a:r>
            <a:endParaRPr lang="en-US" dirty="0">
              <a:solidFill>
                <a:schemeClr val="tx2"/>
              </a:solidFill>
            </a:endParaRPr>
          </a:p>
        </p:txBody>
      </p:sp>
    </p:spTree>
    <p:extLst>
      <p:ext uri="{BB962C8B-B14F-4D97-AF65-F5344CB8AC3E}">
        <p14:creationId xmlns:p14="http://schemas.microsoft.com/office/powerpoint/2010/main" val="22634279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Immune-Mediated Polyneuropathy: Introduction</a:t>
            </a:r>
            <a:endParaRPr lang="en-US" dirty="0"/>
          </a:p>
        </p:txBody>
      </p:sp>
      <p:sp>
        <p:nvSpPr>
          <p:cNvPr id="3" name="Content Placeholder 2"/>
          <p:cNvSpPr>
            <a:spLocks noGrp="1"/>
          </p:cNvSpPr>
          <p:nvPr>
            <p:ph idx="1"/>
          </p:nvPr>
        </p:nvSpPr>
        <p:spPr/>
        <p:txBody>
          <a:bodyPr/>
          <a:lstStyle/>
          <a:p>
            <a:pPr marL="0" lvl="0" indent="0" algn="just">
              <a:buNone/>
              <a:defRPr/>
            </a:pPr>
            <a:r>
              <a:rPr lang="en-US" sz="2800" dirty="0">
                <a:latin typeface="Times New Roman" pitchFamily="18" charset="0"/>
                <a:cs typeface="Times New Roman" pitchFamily="18" charset="0"/>
              </a:rPr>
              <a:t>Our understanding of the acquired immune-mediated polyneuropathies has grown dramatically over the past 20 years </a:t>
            </a:r>
          </a:p>
          <a:p>
            <a:pPr marL="0" lvl="0" indent="0" algn="ctr">
              <a:buNone/>
              <a:defRPr/>
            </a:pPr>
            <a:r>
              <a:rPr lang="en-US" sz="2800" dirty="0">
                <a:latin typeface="Times New Roman" pitchFamily="18" charset="0"/>
                <a:cs typeface="Times New Roman" pitchFamily="18" charset="0"/>
              </a:rPr>
              <a:t>In the past, divided into acute (Guillain-Barre Syndrome) and chronic (CIDP)</a:t>
            </a:r>
          </a:p>
          <a:p>
            <a:pPr marL="0" lvl="0" indent="0" algn="ctr">
              <a:buNone/>
              <a:defRPr/>
            </a:pPr>
            <a:r>
              <a:rPr lang="en-US" sz="2800" dirty="0">
                <a:latin typeface="Times New Roman" pitchFamily="18" charset="0"/>
                <a:cs typeface="Times New Roman" pitchFamily="18" charset="0"/>
              </a:rPr>
              <a:t>Not known to comprise a variable, numerous, and heterogeneous set of disorders</a:t>
            </a:r>
          </a:p>
          <a:p>
            <a:pPr marL="0" lvl="0" indent="0" algn="ctr">
              <a:buNone/>
              <a:defRPr/>
            </a:pPr>
            <a:endParaRPr lang="en-US" dirty="0">
              <a:latin typeface="Times New Roman" pitchFamily="18" charset="0"/>
              <a:cs typeface="Times New Roman" pitchFamily="18" charset="0"/>
            </a:endParaRPr>
          </a:p>
          <a:p>
            <a:pPr marL="0" lvl="0" indent="0" algn="ctr">
              <a:buNone/>
              <a:defRPr/>
            </a:pP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6558417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Times New Roman" pitchFamily="18" charset="0"/>
                <a:cs typeface="Times New Roman" pitchFamily="18" charset="0"/>
              </a:rPr>
              <a:t>CIMDPs: Introduction</a:t>
            </a:r>
            <a:endParaRPr lang="en-US" dirty="0">
              <a:solidFill>
                <a:schemeClr val="tx2"/>
              </a:solidFill>
            </a:endParaRPr>
          </a:p>
        </p:txBody>
      </p:sp>
      <p:sp>
        <p:nvSpPr>
          <p:cNvPr id="3" name="Content Placeholder 2"/>
          <p:cNvSpPr>
            <a:spLocks noGrp="1"/>
          </p:cNvSpPr>
          <p:nvPr>
            <p:ph idx="1"/>
          </p:nvPr>
        </p:nvSpPr>
        <p:spPr/>
        <p:txBody>
          <a:bodyPr/>
          <a:lstStyle/>
          <a:p>
            <a:pPr marL="0" lvl="0" indent="0" algn="just" eaLnBrk="0" fontAlgn="base" hangingPunct="0">
              <a:spcAft>
                <a:spcPct val="0"/>
              </a:spcAft>
              <a:buNone/>
            </a:pPr>
            <a:r>
              <a:rPr lang="en-US" dirty="0">
                <a:latin typeface="Times New Roman" pitchFamily="18" charset="0"/>
                <a:cs typeface="Times New Roman" pitchFamily="18" charset="0"/>
              </a:rPr>
              <a:t>Prior to 1980, chronic inflammatory demyelinating </a:t>
            </a:r>
            <a:r>
              <a:rPr lang="en-US" dirty="0" err="1">
                <a:latin typeface="Times New Roman" pitchFamily="18" charset="0"/>
                <a:cs typeface="Times New Roman" pitchFamily="18" charset="0"/>
              </a:rPr>
              <a:t>polyradiculoneuropathy</a:t>
            </a:r>
            <a:r>
              <a:rPr lang="en-US" dirty="0">
                <a:latin typeface="Times New Roman" pitchFamily="18" charset="0"/>
                <a:cs typeface="Times New Roman" pitchFamily="18" charset="0"/>
              </a:rPr>
              <a:t> (CIDP) and the neuropathy associated with multiple myeloma were the only 2 identified disorders of this category. </a:t>
            </a:r>
          </a:p>
          <a:p>
            <a:pPr marL="0" lvl="0" indent="0" algn="just" eaLnBrk="0" fontAlgn="base" hangingPunct="0">
              <a:spcAft>
                <a:spcPct val="0"/>
              </a:spcAft>
              <a:buNone/>
            </a:pPr>
            <a:endParaRPr lang="en-US" dirty="0">
              <a:latin typeface="Times New Roman" pitchFamily="18" charset="0"/>
              <a:cs typeface="Times New Roman" pitchFamily="18" charset="0"/>
            </a:endParaRPr>
          </a:p>
          <a:p>
            <a:pPr marL="0" lvl="0" indent="0" algn="just" eaLnBrk="0" fontAlgn="base" hangingPunct="0">
              <a:spcAft>
                <a:spcPct val="0"/>
              </a:spcAft>
              <a:buNone/>
            </a:pPr>
            <a:r>
              <a:rPr lang="en-US" dirty="0">
                <a:latin typeface="Times New Roman" pitchFamily="18" charset="0"/>
                <a:cs typeface="Times New Roman" pitchFamily="18" charset="0"/>
              </a:rPr>
              <a:t>Today, there are more than 10 different disorders that fall under this category</a:t>
            </a:r>
          </a:p>
          <a:p>
            <a:endParaRPr lang="en-US" dirty="0"/>
          </a:p>
        </p:txBody>
      </p:sp>
    </p:spTree>
    <p:extLst>
      <p:ext uri="{BB962C8B-B14F-4D97-AF65-F5344CB8AC3E}">
        <p14:creationId xmlns:p14="http://schemas.microsoft.com/office/powerpoint/2010/main" val="27813796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ctrTitle"/>
          </p:nvPr>
        </p:nvSpPr>
        <p:spPr>
          <a:xfrm>
            <a:off x="642938" y="214313"/>
            <a:ext cx="7772400" cy="1470025"/>
          </a:xfrm>
        </p:spPr>
        <p:txBody>
          <a:bodyPr/>
          <a:lstStyle/>
          <a:p>
            <a:pPr eaLnBrk="1" hangingPunct="1"/>
            <a:r>
              <a:rPr lang="en-US" dirty="0" smtClean="0">
                <a:latin typeface="Times New Roman" pitchFamily="18" charset="0"/>
                <a:cs typeface="Times New Roman" pitchFamily="18" charset="0"/>
              </a:rPr>
              <a:t> </a:t>
            </a:r>
            <a:r>
              <a:rPr lang="en-US" sz="4000" b="1" dirty="0" smtClean="0">
                <a:solidFill>
                  <a:srgbClr val="FFFF00"/>
                </a:solidFill>
                <a:latin typeface="Times New Roman" pitchFamily="18" charset="0"/>
                <a:cs typeface="Times New Roman" pitchFamily="18" charset="0"/>
              </a:rPr>
              <a:t>The Chronic Immune-Mediated Demyelinating Polyneuropathies</a:t>
            </a:r>
          </a:p>
        </p:txBody>
      </p:sp>
      <p:sp>
        <p:nvSpPr>
          <p:cNvPr id="5124" name="Subtitle 2"/>
          <p:cNvSpPr>
            <a:spLocks noGrp="1"/>
          </p:cNvSpPr>
          <p:nvPr>
            <p:ph type="subTitle" idx="1"/>
          </p:nvPr>
        </p:nvSpPr>
        <p:spPr>
          <a:xfrm>
            <a:off x="285750" y="1857375"/>
            <a:ext cx="8572500" cy="4357688"/>
          </a:xfrm>
        </p:spPr>
        <p:txBody>
          <a:bodyPr/>
          <a:lstStyle/>
          <a:p>
            <a:pPr algn="just" eaLnBrk="1" hangingPunct="1"/>
            <a:r>
              <a:rPr lang="en-US" sz="2400" b="1" dirty="0" smtClean="0">
                <a:solidFill>
                  <a:srgbClr val="FFFF00"/>
                </a:solidFill>
                <a:latin typeface="Times New Roman" pitchFamily="18" charset="0"/>
                <a:cs typeface="Times New Roman" pitchFamily="18" charset="0"/>
              </a:rPr>
              <a:t>CIDP and Variants		         	Other CIMDPs</a:t>
            </a:r>
          </a:p>
          <a:p>
            <a:pPr algn="just" eaLnBrk="1" hangingPunct="1"/>
            <a:endParaRPr lang="en-US" sz="2000" dirty="0" smtClean="0">
              <a:solidFill>
                <a:srgbClr val="FFFF00"/>
              </a:solidFill>
              <a:latin typeface="Times New Roman" pitchFamily="18" charset="0"/>
              <a:cs typeface="Times New Roman" pitchFamily="18" charset="0"/>
            </a:endParaRPr>
          </a:p>
          <a:p>
            <a:pPr algn="just" eaLnBrk="1" hangingPunct="1"/>
            <a:r>
              <a:rPr lang="en-US" sz="2400" u="sng" dirty="0" smtClean="0">
                <a:solidFill>
                  <a:srgbClr val="FFFF00"/>
                </a:solidFill>
                <a:latin typeface="Times New Roman" pitchFamily="18" charset="0"/>
                <a:cs typeface="Times New Roman" pitchFamily="18" charset="0"/>
              </a:rPr>
              <a:t>“Classic” CIDP</a:t>
            </a:r>
            <a:r>
              <a:rPr lang="en-US" sz="2400" dirty="0" smtClean="0">
                <a:solidFill>
                  <a:srgbClr val="FFFF00"/>
                </a:solidFill>
                <a:latin typeface="Times New Roman" pitchFamily="18" charset="0"/>
                <a:cs typeface="Times New Roman" pitchFamily="18" charset="0"/>
              </a:rPr>
              <a:t>			Disorders with distinct </a:t>
            </a:r>
          </a:p>
          <a:p>
            <a:pPr algn="just" eaLnBrk="1" hangingPunct="1"/>
            <a:r>
              <a:rPr lang="en-US" sz="2400" dirty="0" smtClean="0">
                <a:solidFill>
                  <a:srgbClr val="FFFF00"/>
                </a:solidFill>
                <a:latin typeface="Times New Roman" pitchFamily="18" charset="0"/>
                <a:cs typeface="Times New Roman" pitchFamily="18" charset="0"/>
              </a:rPr>
              <a:t>  Prototype of this disorder		characteristics, not likely</a:t>
            </a:r>
          </a:p>
          <a:p>
            <a:pPr algn="just" eaLnBrk="1" hangingPunct="1"/>
            <a:r>
              <a:rPr lang="en-US" sz="2400" dirty="0" smtClean="0">
                <a:solidFill>
                  <a:srgbClr val="FFFF00"/>
                </a:solidFill>
                <a:latin typeface="Times New Roman" pitchFamily="18" charset="0"/>
                <a:cs typeface="Times New Roman" pitchFamily="18" charset="0"/>
              </a:rPr>
              <a:t>					to represent same disease as 						CIDP</a:t>
            </a:r>
          </a:p>
          <a:p>
            <a:pPr algn="just" eaLnBrk="1" hangingPunct="1"/>
            <a:r>
              <a:rPr lang="en-US" sz="2400" u="sng" dirty="0" smtClean="0">
                <a:solidFill>
                  <a:srgbClr val="FFFF00"/>
                </a:solidFill>
                <a:latin typeface="Times New Roman" pitchFamily="18" charset="0"/>
                <a:cs typeface="Times New Roman" pitchFamily="18" charset="0"/>
              </a:rPr>
              <a:t>“Atypical” CIDP</a:t>
            </a:r>
          </a:p>
          <a:p>
            <a:pPr algn="just" eaLnBrk="1" hangingPunct="1"/>
            <a:r>
              <a:rPr lang="en-US" sz="2400" dirty="0" smtClean="0">
                <a:solidFill>
                  <a:srgbClr val="FFFF00"/>
                </a:solidFill>
                <a:latin typeface="Times New Roman" pitchFamily="18" charset="0"/>
                <a:cs typeface="Times New Roman" pitchFamily="18" charset="0"/>
              </a:rPr>
              <a:t>Disorders with different </a:t>
            </a:r>
          </a:p>
          <a:p>
            <a:pPr algn="just" eaLnBrk="1" hangingPunct="1"/>
            <a:r>
              <a:rPr lang="en-US" sz="2400" dirty="0" smtClean="0">
                <a:solidFill>
                  <a:srgbClr val="FFFF00"/>
                </a:solidFill>
                <a:latin typeface="Times New Roman" pitchFamily="18" charset="0"/>
                <a:cs typeface="Times New Roman" pitchFamily="18" charset="0"/>
              </a:rPr>
              <a:t>Phenotype  than classic CIDP, </a:t>
            </a:r>
          </a:p>
          <a:p>
            <a:pPr algn="just" eaLnBrk="1" hangingPunct="1"/>
            <a:r>
              <a:rPr lang="en-US" sz="2400" dirty="0" smtClean="0">
                <a:solidFill>
                  <a:srgbClr val="FFFF00"/>
                </a:solidFill>
                <a:latin typeface="Times New Roman" pitchFamily="18" charset="0"/>
                <a:cs typeface="Times New Roman" pitchFamily="18" charset="0"/>
              </a:rPr>
              <a:t>but unlikely to be distinct diseases</a:t>
            </a:r>
          </a:p>
        </p:txBody>
      </p:sp>
    </p:spTree>
    <p:extLst>
      <p:ext uri="{BB962C8B-B14F-4D97-AF65-F5344CB8AC3E}">
        <p14:creationId xmlns:p14="http://schemas.microsoft.com/office/powerpoint/2010/main" val="20837849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ctrTitle"/>
          </p:nvPr>
        </p:nvSpPr>
        <p:spPr>
          <a:xfrm>
            <a:off x="714375" y="571500"/>
            <a:ext cx="7772400" cy="1470025"/>
          </a:xfrm>
        </p:spPr>
        <p:txBody>
          <a:bodyPr/>
          <a:lstStyle/>
          <a:p>
            <a:pPr eaLnBrk="1" hangingPunct="1"/>
            <a:r>
              <a:rPr lang="en-US" b="1" smtClean="0">
                <a:solidFill>
                  <a:srgbClr val="FFFF00"/>
                </a:solidFill>
                <a:latin typeface="Times New Roman" pitchFamily="18" charset="0"/>
                <a:cs typeface="Times New Roman" pitchFamily="18" charset="0"/>
              </a:rPr>
              <a:t>Overview: CIMDPs</a:t>
            </a:r>
          </a:p>
        </p:txBody>
      </p:sp>
      <p:sp>
        <p:nvSpPr>
          <p:cNvPr id="6148" name="Subtitle 2"/>
          <p:cNvSpPr>
            <a:spLocks noGrp="1"/>
          </p:cNvSpPr>
          <p:nvPr>
            <p:ph type="subTitle" idx="1"/>
          </p:nvPr>
        </p:nvSpPr>
        <p:spPr>
          <a:xfrm>
            <a:off x="1143000" y="2857500"/>
            <a:ext cx="6400800" cy="1752600"/>
          </a:xfrm>
        </p:spPr>
        <p:txBody>
          <a:bodyPr/>
          <a:lstStyle/>
          <a:p>
            <a:pPr marL="571500" indent="-571500" algn="just" eaLnBrk="1" hangingPunct="1">
              <a:buFont typeface="Arial" charset="0"/>
              <a:buAutoNum type="romanUcPeriod"/>
            </a:pPr>
            <a:r>
              <a:rPr lang="en-US" smtClean="0">
                <a:solidFill>
                  <a:srgbClr val="FFFF00"/>
                </a:solidFill>
                <a:latin typeface="Times New Roman" pitchFamily="18" charset="0"/>
                <a:cs typeface="Times New Roman" pitchFamily="18" charset="0"/>
              </a:rPr>
              <a:t>Classic CIDP</a:t>
            </a:r>
          </a:p>
          <a:p>
            <a:pPr marL="571500" indent="-571500" algn="just" eaLnBrk="1" hangingPunct="1">
              <a:buFont typeface="Arial" charset="0"/>
              <a:buAutoNum type="romanUcPeriod"/>
            </a:pPr>
            <a:r>
              <a:rPr lang="en-US" smtClean="0">
                <a:solidFill>
                  <a:srgbClr val="FFFF00"/>
                </a:solidFill>
                <a:latin typeface="Times New Roman" pitchFamily="18" charset="0"/>
                <a:cs typeface="Times New Roman" pitchFamily="18" charset="0"/>
              </a:rPr>
              <a:t>Atypical variants of CIDP</a:t>
            </a:r>
          </a:p>
          <a:p>
            <a:pPr marL="571500" indent="-571500" algn="just" eaLnBrk="1" hangingPunct="1">
              <a:buFont typeface="Arial" charset="0"/>
              <a:buAutoNum type="romanUcPeriod"/>
            </a:pPr>
            <a:r>
              <a:rPr lang="en-US" smtClean="0">
                <a:solidFill>
                  <a:srgbClr val="FFFF00"/>
                </a:solidFill>
                <a:latin typeface="Times New Roman" pitchFamily="18" charset="0"/>
                <a:cs typeface="Times New Roman" pitchFamily="18" charset="0"/>
              </a:rPr>
              <a:t>CIMPDs distinct from CIDP</a:t>
            </a:r>
          </a:p>
        </p:txBody>
      </p:sp>
    </p:spTree>
    <p:extLst>
      <p:ext uri="{BB962C8B-B14F-4D97-AF65-F5344CB8AC3E}">
        <p14:creationId xmlns:p14="http://schemas.microsoft.com/office/powerpoint/2010/main" val="4034796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Peripheral nervous system</a:t>
            </a:r>
          </a:p>
        </p:txBody>
      </p:sp>
      <p:sp>
        <p:nvSpPr>
          <p:cNvPr id="29699" name="Rectangle 3"/>
          <p:cNvSpPr>
            <a:spLocks noGrp="1" noChangeArrowheads="1"/>
          </p:cNvSpPr>
          <p:nvPr>
            <p:ph type="body" idx="1"/>
          </p:nvPr>
        </p:nvSpPr>
        <p:spPr/>
        <p:txBody>
          <a:bodyPr/>
          <a:lstStyle/>
          <a:p>
            <a:pPr>
              <a:buFont typeface="Wingdings" pitchFamily="2" charset="2"/>
              <a:buNone/>
            </a:pPr>
            <a:r>
              <a:rPr lang="en-US" dirty="0" smtClean="0"/>
              <a:t>- Motor </a:t>
            </a:r>
            <a:r>
              <a:rPr lang="en-US" dirty="0"/>
              <a:t>nerves control the muscles of the body. </a:t>
            </a:r>
          </a:p>
          <a:p>
            <a:pPr>
              <a:buFont typeface="Wingdings" pitchFamily="2" charset="2"/>
              <a:buNone/>
            </a:pPr>
            <a:r>
              <a:rPr lang="en-US" dirty="0"/>
              <a:t>-  Sensory nerves pass sensations, such as cold, heat or pain, from the affected area of the body to the brain. </a:t>
            </a:r>
          </a:p>
          <a:p>
            <a:pPr>
              <a:buFont typeface="Wingdings" pitchFamily="2" charset="2"/>
              <a:buNone/>
            </a:pPr>
            <a:endParaRPr lang="en-US" dirty="0"/>
          </a:p>
        </p:txBody>
      </p:sp>
    </p:spTree>
    <p:extLst>
      <p:ext uri="{BB962C8B-B14F-4D97-AF65-F5344CB8AC3E}">
        <p14:creationId xmlns:p14="http://schemas.microsoft.com/office/powerpoint/2010/main" val="32520415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ctrTitle"/>
          </p:nvPr>
        </p:nvSpPr>
        <p:spPr>
          <a:xfrm>
            <a:off x="642938" y="357188"/>
            <a:ext cx="7772400" cy="1000125"/>
          </a:xfrm>
        </p:spPr>
        <p:txBody>
          <a:bodyPr/>
          <a:lstStyle/>
          <a:p>
            <a:pPr eaLnBrk="1" hangingPunct="1"/>
            <a:r>
              <a:rPr lang="en-US" b="1" smtClean="0">
                <a:solidFill>
                  <a:srgbClr val="FFFF00"/>
                </a:solidFill>
                <a:latin typeface="Times New Roman" pitchFamily="18" charset="0"/>
                <a:cs typeface="Times New Roman" pitchFamily="18" charset="0"/>
              </a:rPr>
              <a:t>Overview: More Detail</a:t>
            </a:r>
          </a:p>
        </p:txBody>
      </p:sp>
      <p:sp>
        <p:nvSpPr>
          <p:cNvPr id="7172" name="Subtitle 2"/>
          <p:cNvSpPr>
            <a:spLocks noGrp="1"/>
          </p:cNvSpPr>
          <p:nvPr>
            <p:ph type="subTitle" idx="1"/>
          </p:nvPr>
        </p:nvSpPr>
        <p:spPr>
          <a:xfrm>
            <a:off x="714375" y="1857375"/>
            <a:ext cx="7858125" cy="4143375"/>
          </a:xfrm>
        </p:spPr>
        <p:txBody>
          <a:bodyPr/>
          <a:lstStyle/>
          <a:p>
            <a:pPr algn="just" eaLnBrk="1" hangingPunct="1"/>
            <a:r>
              <a:rPr lang="en-US" sz="2400" u="sng" smtClean="0">
                <a:solidFill>
                  <a:srgbClr val="FFFF00"/>
                </a:solidFill>
                <a:latin typeface="Times New Roman" pitchFamily="18" charset="0"/>
                <a:cs typeface="Times New Roman" pitchFamily="18" charset="0"/>
              </a:rPr>
              <a:t>Classic CIDP</a:t>
            </a:r>
          </a:p>
          <a:p>
            <a:pPr algn="just" eaLnBrk="1" hangingPunct="1"/>
            <a:r>
              <a:rPr lang="en-US" sz="2400" smtClean="0">
                <a:solidFill>
                  <a:srgbClr val="FFFF00"/>
                </a:solidFill>
                <a:latin typeface="Times New Roman" pitchFamily="18" charset="0"/>
                <a:cs typeface="Times New Roman" pitchFamily="18" charset="0"/>
              </a:rPr>
              <a:t>	Presentation and Symptoms</a:t>
            </a:r>
          </a:p>
          <a:p>
            <a:pPr algn="just" eaLnBrk="1" hangingPunct="1"/>
            <a:r>
              <a:rPr lang="en-US" sz="2400" smtClean="0">
                <a:solidFill>
                  <a:srgbClr val="FFFF00"/>
                </a:solidFill>
                <a:latin typeface="Times New Roman" pitchFamily="18" charset="0"/>
                <a:cs typeface="Times New Roman" pitchFamily="18" charset="0"/>
              </a:rPr>
              <a:t>	Evaluation and diagnosis</a:t>
            </a:r>
          </a:p>
          <a:p>
            <a:pPr algn="just" eaLnBrk="1" hangingPunct="1"/>
            <a:r>
              <a:rPr lang="en-US" sz="2400" smtClean="0">
                <a:solidFill>
                  <a:srgbClr val="FFFF00"/>
                </a:solidFill>
                <a:latin typeface="Times New Roman" pitchFamily="18" charset="0"/>
                <a:cs typeface="Times New Roman" pitchFamily="18" charset="0"/>
              </a:rPr>
              <a:t>	Treatment and prognosis</a:t>
            </a:r>
          </a:p>
          <a:p>
            <a:pPr algn="just" eaLnBrk="1" hangingPunct="1"/>
            <a:endParaRPr lang="en-US" sz="2400" smtClean="0">
              <a:solidFill>
                <a:srgbClr val="FFFF00"/>
              </a:solidFill>
              <a:latin typeface="Times New Roman" pitchFamily="18" charset="0"/>
              <a:cs typeface="Times New Roman" pitchFamily="18" charset="0"/>
            </a:endParaRPr>
          </a:p>
          <a:p>
            <a:pPr algn="just" eaLnBrk="1" hangingPunct="1"/>
            <a:r>
              <a:rPr lang="en-US" sz="2400" u="sng" smtClean="0">
                <a:solidFill>
                  <a:srgbClr val="FFFF00"/>
                </a:solidFill>
                <a:latin typeface="Times New Roman" pitchFamily="18" charset="0"/>
                <a:cs typeface="Times New Roman" pitchFamily="18" charset="0"/>
              </a:rPr>
              <a:t>Atypical variants of CIDP</a:t>
            </a:r>
          </a:p>
          <a:p>
            <a:pPr algn="just" eaLnBrk="1" hangingPunct="1"/>
            <a:r>
              <a:rPr lang="en-US" sz="2400" smtClean="0">
                <a:solidFill>
                  <a:srgbClr val="FFFF00"/>
                </a:solidFill>
                <a:latin typeface="Times New Roman" pitchFamily="18" charset="0"/>
                <a:cs typeface="Times New Roman" pitchFamily="18" charset="0"/>
              </a:rPr>
              <a:t>	Multifocal sensorimotor</a:t>
            </a:r>
          </a:p>
          <a:p>
            <a:pPr algn="just" eaLnBrk="1" hangingPunct="1"/>
            <a:r>
              <a:rPr lang="en-US" sz="2400" smtClean="0">
                <a:solidFill>
                  <a:srgbClr val="FFFF00"/>
                </a:solidFill>
                <a:latin typeface="Times New Roman" pitchFamily="18" charset="0"/>
                <a:cs typeface="Times New Roman" pitchFamily="18" charset="0"/>
              </a:rPr>
              <a:t>	Distal symmetrical sensorimotor</a:t>
            </a:r>
          </a:p>
          <a:p>
            <a:pPr algn="just" eaLnBrk="1" hangingPunct="1"/>
            <a:r>
              <a:rPr lang="en-US" sz="2400" smtClean="0">
                <a:solidFill>
                  <a:srgbClr val="FFFF00"/>
                </a:solidFill>
                <a:latin typeface="Times New Roman" pitchFamily="18" charset="0"/>
                <a:cs typeface="Times New Roman" pitchFamily="18" charset="0"/>
              </a:rPr>
              <a:t>	Pure sensory</a:t>
            </a:r>
          </a:p>
          <a:p>
            <a:pPr algn="just" eaLnBrk="1" hangingPunct="1"/>
            <a:endParaRPr lang="en-US" sz="2400" smtClean="0">
              <a:solidFill>
                <a:schemeClr val="tx1"/>
              </a:solidFill>
              <a:latin typeface="Times New Roman" pitchFamily="18" charset="0"/>
              <a:cs typeface="Times New Roman" pitchFamily="18" charset="0"/>
            </a:endParaRPr>
          </a:p>
          <a:p>
            <a:pPr algn="just" eaLnBrk="1" hangingPunct="1"/>
            <a:endParaRPr lang="en-US" sz="240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217947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ctrTitle"/>
          </p:nvPr>
        </p:nvSpPr>
        <p:spPr>
          <a:xfrm>
            <a:off x="714375" y="214313"/>
            <a:ext cx="7772400" cy="1214437"/>
          </a:xfrm>
        </p:spPr>
        <p:txBody>
          <a:bodyPr/>
          <a:lstStyle/>
          <a:p>
            <a:pPr eaLnBrk="1" hangingPunct="1"/>
            <a:r>
              <a:rPr lang="en-US" b="1" smtClean="0">
                <a:solidFill>
                  <a:srgbClr val="FFFF00"/>
                </a:solidFill>
                <a:latin typeface="Times New Roman" pitchFamily="18" charset="0"/>
                <a:cs typeface="Times New Roman" pitchFamily="18" charset="0"/>
              </a:rPr>
              <a:t>Overview: More Detail</a:t>
            </a:r>
            <a:endParaRPr lang="en-US" b="1" smtClean="0">
              <a:solidFill>
                <a:srgbClr val="FFFF00"/>
              </a:solidFill>
            </a:endParaRPr>
          </a:p>
        </p:txBody>
      </p:sp>
      <p:sp>
        <p:nvSpPr>
          <p:cNvPr id="8196" name="Subtitle 2"/>
          <p:cNvSpPr>
            <a:spLocks noGrp="1"/>
          </p:cNvSpPr>
          <p:nvPr>
            <p:ph type="subTitle" idx="1"/>
          </p:nvPr>
        </p:nvSpPr>
        <p:spPr>
          <a:xfrm>
            <a:off x="714375" y="1643063"/>
            <a:ext cx="7429500" cy="4857750"/>
          </a:xfrm>
        </p:spPr>
        <p:txBody>
          <a:bodyPr/>
          <a:lstStyle/>
          <a:p>
            <a:pPr eaLnBrk="1" hangingPunct="1"/>
            <a:r>
              <a:rPr lang="en-US" sz="2800" u="sng" smtClean="0">
                <a:solidFill>
                  <a:srgbClr val="FFFF00"/>
                </a:solidFill>
                <a:latin typeface="Times New Roman" pitchFamily="18" charset="0"/>
                <a:cs typeface="Times New Roman" pitchFamily="18" charset="0"/>
              </a:rPr>
              <a:t>CIMDPs distinct from CIDP</a:t>
            </a:r>
          </a:p>
          <a:p>
            <a:pPr algn="just" eaLnBrk="1" hangingPunct="1"/>
            <a:endParaRPr lang="en-US" sz="2800" smtClean="0">
              <a:solidFill>
                <a:srgbClr val="FFFF00"/>
              </a:solidFill>
              <a:latin typeface="Times New Roman" pitchFamily="18" charset="0"/>
              <a:cs typeface="Times New Roman" pitchFamily="18" charset="0"/>
            </a:endParaRPr>
          </a:p>
          <a:p>
            <a:pPr algn="just" eaLnBrk="1" hangingPunct="1">
              <a:buFontTx/>
              <a:buChar char="-"/>
            </a:pPr>
            <a:r>
              <a:rPr lang="en-US" sz="2800" smtClean="0">
                <a:solidFill>
                  <a:srgbClr val="FFFF00"/>
                </a:solidFill>
                <a:latin typeface="Times New Roman" pitchFamily="18" charset="0"/>
                <a:cs typeface="Times New Roman" pitchFamily="18" charset="0"/>
              </a:rPr>
              <a:t>-Multifocal Motor Neuropathy</a:t>
            </a:r>
          </a:p>
          <a:p>
            <a:pPr algn="just" eaLnBrk="1" hangingPunct="1">
              <a:buFontTx/>
              <a:buChar char="-"/>
            </a:pPr>
            <a:r>
              <a:rPr lang="en-US" sz="2800" smtClean="0">
                <a:solidFill>
                  <a:srgbClr val="FFFF00"/>
                </a:solidFill>
                <a:latin typeface="Times New Roman" pitchFamily="18" charset="0"/>
                <a:cs typeface="Times New Roman" pitchFamily="18" charset="0"/>
              </a:rPr>
              <a:t>-Anti MAG Neuropathy</a:t>
            </a:r>
          </a:p>
          <a:p>
            <a:pPr algn="just" eaLnBrk="1" hangingPunct="1">
              <a:buFontTx/>
              <a:buChar char="-"/>
            </a:pPr>
            <a:r>
              <a:rPr lang="en-US" sz="2800" smtClean="0">
                <a:solidFill>
                  <a:srgbClr val="FFFF00"/>
                </a:solidFill>
                <a:latin typeface="Times New Roman" pitchFamily="18" charset="0"/>
                <a:cs typeface="Times New Roman" pitchFamily="18" charset="0"/>
              </a:rPr>
              <a:t>-PN associated with osteosclerotic myeloma</a:t>
            </a:r>
          </a:p>
          <a:p>
            <a:pPr algn="just" eaLnBrk="1" hangingPunct="1">
              <a:buFontTx/>
              <a:buChar char="-"/>
            </a:pPr>
            <a:r>
              <a:rPr lang="en-US" sz="2800" smtClean="0">
                <a:solidFill>
                  <a:srgbClr val="FFFF00"/>
                </a:solidFill>
                <a:latin typeface="Times New Roman" pitchFamily="18" charset="0"/>
                <a:cs typeface="Times New Roman" pitchFamily="18" charset="0"/>
              </a:rPr>
              <a:t>PN associated with IGM MGUS (not anti-MAG)</a:t>
            </a:r>
          </a:p>
          <a:p>
            <a:pPr algn="just" eaLnBrk="1" hangingPunct="1">
              <a:buFontTx/>
              <a:buChar char="-"/>
            </a:pPr>
            <a:r>
              <a:rPr lang="en-US" sz="2800" smtClean="0">
                <a:solidFill>
                  <a:srgbClr val="FFFF00"/>
                </a:solidFill>
                <a:latin typeface="Times New Roman" pitchFamily="18" charset="0"/>
                <a:cs typeface="Times New Roman" pitchFamily="18" charset="0"/>
              </a:rPr>
              <a:t>Chronic ataxic Neuropathy with opthalmoplegia (CANOMAD)</a:t>
            </a:r>
          </a:p>
        </p:txBody>
      </p:sp>
    </p:spTree>
    <p:extLst>
      <p:ext uri="{BB962C8B-B14F-4D97-AF65-F5344CB8AC3E}">
        <p14:creationId xmlns:p14="http://schemas.microsoft.com/office/powerpoint/2010/main" val="19947838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ctrTitle"/>
          </p:nvPr>
        </p:nvSpPr>
        <p:spPr>
          <a:xfrm>
            <a:off x="714375" y="285750"/>
            <a:ext cx="7772400" cy="1470025"/>
          </a:xfrm>
        </p:spPr>
        <p:txBody>
          <a:bodyPr/>
          <a:lstStyle/>
          <a:p>
            <a:pPr eaLnBrk="1" hangingPunct="1"/>
            <a:r>
              <a:rPr lang="en-US" b="1" smtClean="0">
                <a:solidFill>
                  <a:srgbClr val="FFFF00"/>
                </a:solidFill>
                <a:latin typeface="Times New Roman" pitchFamily="18" charset="0"/>
                <a:cs typeface="Times New Roman" pitchFamily="18" charset="0"/>
              </a:rPr>
              <a:t>Chronic Inflammatory Demyelinating Polyneuropathy</a:t>
            </a:r>
          </a:p>
        </p:txBody>
      </p:sp>
      <p:sp>
        <p:nvSpPr>
          <p:cNvPr id="9220" name="Subtitle 2"/>
          <p:cNvSpPr>
            <a:spLocks noGrp="1"/>
          </p:cNvSpPr>
          <p:nvPr>
            <p:ph type="subTitle" idx="1"/>
          </p:nvPr>
        </p:nvSpPr>
        <p:spPr>
          <a:xfrm>
            <a:off x="500063" y="2428875"/>
            <a:ext cx="8001000" cy="3714750"/>
          </a:xfrm>
        </p:spPr>
        <p:txBody>
          <a:bodyPr/>
          <a:lstStyle/>
          <a:p>
            <a:pPr eaLnBrk="1" hangingPunct="1"/>
            <a:r>
              <a:rPr lang="en-US" smtClean="0">
                <a:solidFill>
                  <a:srgbClr val="FFFF00"/>
                </a:solidFill>
                <a:latin typeface="Times New Roman" pitchFamily="18" charset="0"/>
                <a:cs typeface="Times New Roman" pitchFamily="18" charset="0"/>
              </a:rPr>
              <a:t>Chronic Inflammatory Demyelinating Polyradiculoneuropathy was first described as an entity in 1975 (Dyck et al. 1975), although numerous case reports exists in the earlier literature describing patients with relapsing polyneuropathy responsive to steroids </a:t>
            </a:r>
          </a:p>
          <a:p>
            <a:pPr eaLnBrk="1" hangingPunct="1"/>
            <a:r>
              <a:rPr lang="en-US" sz="2800" smtClean="0">
                <a:solidFill>
                  <a:srgbClr val="FFFF00"/>
                </a:solidFill>
                <a:latin typeface="Times New Roman" pitchFamily="18" charset="0"/>
                <a:cs typeface="Times New Roman" pitchFamily="18" charset="0"/>
              </a:rPr>
              <a:t>(Branagen et al., 2008)</a:t>
            </a:r>
          </a:p>
        </p:txBody>
      </p:sp>
    </p:spTree>
    <p:extLst>
      <p:ext uri="{BB962C8B-B14F-4D97-AF65-F5344CB8AC3E}">
        <p14:creationId xmlns:p14="http://schemas.microsoft.com/office/powerpoint/2010/main" val="27134121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ctrTitle"/>
          </p:nvPr>
        </p:nvSpPr>
        <p:spPr>
          <a:xfrm>
            <a:off x="642938" y="428625"/>
            <a:ext cx="7772400" cy="1071563"/>
          </a:xfrm>
        </p:spPr>
        <p:txBody>
          <a:bodyPr/>
          <a:lstStyle/>
          <a:p>
            <a:pPr eaLnBrk="1" hangingPunct="1"/>
            <a:r>
              <a:rPr lang="en-US" b="1" smtClean="0">
                <a:solidFill>
                  <a:srgbClr val="FFFF00"/>
                </a:solidFill>
                <a:latin typeface="Times New Roman" pitchFamily="18" charset="0"/>
                <a:cs typeface="Times New Roman" pitchFamily="18" charset="0"/>
              </a:rPr>
              <a:t>CIDP</a:t>
            </a:r>
          </a:p>
        </p:txBody>
      </p:sp>
      <p:sp>
        <p:nvSpPr>
          <p:cNvPr id="10244" name="Subtitle 2"/>
          <p:cNvSpPr>
            <a:spLocks noGrp="1"/>
          </p:cNvSpPr>
          <p:nvPr>
            <p:ph type="subTitle" idx="1"/>
          </p:nvPr>
        </p:nvSpPr>
        <p:spPr>
          <a:xfrm>
            <a:off x="785813" y="1857375"/>
            <a:ext cx="7429500" cy="4138613"/>
          </a:xfrm>
        </p:spPr>
        <p:txBody>
          <a:bodyPr/>
          <a:lstStyle/>
          <a:p>
            <a:pPr algn="just" eaLnBrk="1" hangingPunct="1"/>
            <a:r>
              <a:rPr lang="en-US" sz="2800" smtClean="0">
                <a:solidFill>
                  <a:srgbClr val="FFFF00"/>
                </a:solidFill>
                <a:latin typeface="Times New Roman" pitchFamily="18" charset="0"/>
                <a:cs typeface="Times New Roman" pitchFamily="18" charset="0"/>
              </a:rPr>
              <a:t>CIDP is a chronic sensorimotor 	polyneuropathy characterized by:</a:t>
            </a:r>
          </a:p>
          <a:p>
            <a:pPr algn="just" eaLnBrk="1" hangingPunct="1"/>
            <a:r>
              <a:rPr lang="en-US" sz="2800" b="1" smtClean="0">
                <a:solidFill>
                  <a:srgbClr val="FFFF00"/>
                </a:solidFill>
                <a:latin typeface="Times New Roman" pitchFamily="18" charset="0"/>
                <a:cs typeface="Times New Roman" pitchFamily="18" charset="0"/>
              </a:rPr>
              <a:t>Greater than 2 months of progressive 	weakness, sensory loss, and 	decreased 	or absent reflexes</a:t>
            </a:r>
          </a:p>
          <a:p>
            <a:pPr algn="just" eaLnBrk="1" hangingPunct="1"/>
            <a:r>
              <a:rPr lang="en-US" sz="2800" smtClean="0">
                <a:solidFill>
                  <a:srgbClr val="FFFF00"/>
                </a:solidFill>
                <a:latin typeface="Times New Roman" pitchFamily="18" charset="0"/>
                <a:cs typeface="Times New Roman" pitchFamily="18" charset="0"/>
              </a:rPr>
              <a:t>Nature of progression may be </a:t>
            </a:r>
          </a:p>
          <a:p>
            <a:pPr algn="just" eaLnBrk="1" hangingPunct="1"/>
            <a:r>
              <a:rPr lang="en-US" sz="2800" smtClean="0">
                <a:solidFill>
                  <a:srgbClr val="FFFF00"/>
                </a:solidFill>
                <a:latin typeface="Times New Roman" pitchFamily="18" charset="0"/>
                <a:cs typeface="Times New Roman" pitchFamily="18" charset="0"/>
              </a:rPr>
              <a:t>	relapsing/remitting, progressive relapsing, 	or steadily progressive</a:t>
            </a:r>
          </a:p>
          <a:p>
            <a:pPr algn="just" eaLnBrk="1" hangingPunct="1"/>
            <a:endParaRPr lang="en-US" b="1" smtClean="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5453999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ctrTitle"/>
          </p:nvPr>
        </p:nvSpPr>
        <p:spPr>
          <a:xfrm>
            <a:off x="785813" y="428625"/>
            <a:ext cx="7772400" cy="1470025"/>
          </a:xfrm>
        </p:spPr>
        <p:txBody>
          <a:bodyPr/>
          <a:lstStyle/>
          <a:p>
            <a:pPr eaLnBrk="1" hangingPunct="1"/>
            <a:r>
              <a:rPr lang="en-US" b="1" smtClean="0">
                <a:solidFill>
                  <a:srgbClr val="FFFF00"/>
                </a:solidFill>
                <a:latin typeface="Times New Roman" pitchFamily="18" charset="0"/>
                <a:cs typeface="Times New Roman" pitchFamily="18" charset="0"/>
              </a:rPr>
              <a:t>CIDP-Epidemiology</a:t>
            </a:r>
          </a:p>
        </p:txBody>
      </p:sp>
      <p:sp>
        <p:nvSpPr>
          <p:cNvPr id="11268" name="Subtitle 2"/>
          <p:cNvSpPr>
            <a:spLocks noGrp="1"/>
          </p:cNvSpPr>
          <p:nvPr>
            <p:ph type="subTitle" idx="1"/>
          </p:nvPr>
        </p:nvSpPr>
        <p:spPr>
          <a:xfrm>
            <a:off x="571500" y="2214563"/>
            <a:ext cx="7858125" cy="4000500"/>
          </a:xfrm>
        </p:spPr>
        <p:txBody>
          <a:bodyPr/>
          <a:lstStyle/>
          <a:p>
            <a:pPr algn="just" eaLnBrk="1" hangingPunct="1">
              <a:buFont typeface="Arial" charset="0"/>
              <a:buChar char="•"/>
            </a:pPr>
            <a:r>
              <a:rPr lang="en-US" smtClean="0">
                <a:solidFill>
                  <a:srgbClr val="FFFF00"/>
                </a:solidFill>
                <a:latin typeface="Times New Roman" pitchFamily="18" charset="0"/>
                <a:cs typeface="Times New Roman" pitchFamily="18" charset="0"/>
              </a:rPr>
              <a:t>Estimates of prevalence vary (1-7.7 per 100,000)</a:t>
            </a:r>
          </a:p>
          <a:p>
            <a:pPr algn="just" eaLnBrk="1" hangingPunct="1">
              <a:buFont typeface="Arial" charset="0"/>
              <a:buChar char="•"/>
            </a:pPr>
            <a:r>
              <a:rPr lang="en-US" smtClean="0">
                <a:solidFill>
                  <a:srgbClr val="FFFF00"/>
                </a:solidFill>
                <a:latin typeface="Times New Roman" pitchFamily="18" charset="0"/>
                <a:cs typeface="Times New Roman" pitchFamily="18" charset="0"/>
              </a:rPr>
              <a:t>Incidence increases with age</a:t>
            </a:r>
          </a:p>
          <a:p>
            <a:pPr algn="just" eaLnBrk="1" hangingPunct="1">
              <a:buFont typeface="Arial" charset="0"/>
              <a:buChar char="•"/>
            </a:pPr>
            <a:r>
              <a:rPr lang="en-US" smtClean="0">
                <a:solidFill>
                  <a:srgbClr val="FFFF00"/>
                </a:solidFill>
                <a:latin typeface="Times New Roman" pitchFamily="18" charset="0"/>
                <a:cs typeface="Times New Roman" pitchFamily="18" charset="0"/>
              </a:rPr>
              <a:t>Men more likely to be affected than women</a:t>
            </a:r>
          </a:p>
          <a:p>
            <a:pPr algn="just" eaLnBrk="1" hangingPunct="1">
              <a:buFont typeface="Arial" charset="0"/>
              <a:buChar char="•"/>
            </a:pPr>
            <a:r>
              <a:rPr lang="en-US" smtClean="0">
                <a:solidFill>
                  <a:srgbClr val="FFFF00"/>
                </a:solidFill>
                <a:latin typeface="Times New Roman" pitchFamily="18" charset="0"/>
                <a:cs typeface="Times New Roman" pitchFamily="18" charset="0"/>
              </a:rPr>
              <a:t>Prevalence in Men ages 70-79 is 1 in 10,000 </a:t>
            </a:r>
          </a:p>
          <a:p>
            <a:pPr algn="just" eaLnBrk="1" hangingPunct="1"/>
            <a:r>
              <a:rPr lang="en-US" smtClean="0">
                <a:solidFill>
                  <a:srgbClr val="FFFF00"/>
                </a:solidFill>
                <a:latin typeface="Times New Roman" pitchFamily="18" charset="0"/>
                <a:cs typeface="Times New Roman" pitchFamily="18" charset="0"/>
              </a:rPr>
              <a:t>	Likely to be seriously underestimated</a:t>
            </a:r>
          </a:p>
          <a:p>
            <a:pPr algn="just" eaLnBrk="1" hangingPunct="1"/>
            <a:endParaRPr lang="en-US"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0127935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ctrTitle"/>
          </p:nvPr>
        </p:nvSpPr>
        <p:spPr>
          <a:xfrm>
            <a:off x="785813" y="214313"/>
            <a:ext cx="7772400" cy="1214437"/>
          </a:xfrm>
        </p:spPr>
        <p:txBody>
          <a:bodyPr/>
          <a:lstStyle/>
          <a:p>
            <a:pPr eaLnBrk="1" hangingPunct="1"/>
            <a:r>
              <a:rPr lang="en-US" b="1" smtClean="0">
                <a:solidFill>
                  <a:srgbClr val="FFFF00"/>
                </a:solidFill>
                <a:latin typeface="Times New Roman" pitchFamily="18" charset="0"/>
                <a:cs typeface="Times New Roman" pitchFamily="18" charset="0"/>
              </a:rPr>
              <a:t>CIDP-Pathopsysiology</a:t>
            </a:r>
          </a:p>
        </p:txBody>
      </p:sp>
      <p:sp>
        <p:nvSpPr>
          <p:cNvPr id="12292" name="Subtitle 2"/>
          <p:cNvSpPr>
            <a:spLocks noGrp="1"/>
          </p:cNvSpPr>
          <p:nvPr>
            <p:ph type="subTitle" idx="1"/>
          </p:nvPr>
        </p:nvSpPr>
        <p:spPr>
          <a:xfrm>
            <a:off x="428625" y="1571625"/>
            <a:ext cx="8358188" cy="5072063"/>
          </a:xfrm>
        </p:spPr>
        <p:txBody>
          <a:bodyPr/>
          <a:lstStyle/>
          <a:p>
            <a:pPr algn="just" eaLnBrk="1" hangingPunct="1">
              <a:buFont typeface="Arial" charset="0"/>
              <a:buChar char="•"/>
            </a:pPr>
            <a:r>
              <a:rPr lang="en-US" sz="2800" smtClean="0">
                <a:solidFill>
                  <a:srgbClr val="FFFF00"/>
                </a:solidFill>
                <a:latin typeface="Times New Roman" pitchFamily="18" charset="0"/>
                <a:cs typeface="Times New Roman" pitchFamily="18" charset="0"/>
              </a:rPr>
              <a:t>Autoimmune mechanism</a:t>
            </a:r>
          </a:p>
          <a:p>
            <a:pPr algn="just" eaLnBrk="1" hangingPunct="1"/>
            <a:r>
              <a:rPr lang="en-US" sz="2800" smtClean="0">
                <a:solidFill>
                  <a:srgbClr val="FFFF00"/>
                </a:solidFill>
                <a:latin typeface="Times New Roman" pitchFamily="18" charset="0"/>
                <a:cs typeface="Times New Roman" pitchFamily="18" charset="0"/>
              </a:rPr>
              <a:t>	Inflammation in pathological 	specimens</a:t>
            </a:r>
          </a:p>
          <a:p>
            <a:pPr algn="just" eaLnBrk="1" hangingPunct="1"/>
            <a:r>
              <a:rPr lang="en-US" sz="2800" smtClean="0">
                <a:solidFill>
                  <a:srgbClr val="FFFF00"/>
                </a:solidFill>
                <a:latin typeface="Times New Roman" pitchFamily="18" charset="0"/>
                <a:cs typeface="Times New Roman" pitchFamily="18" charset="0"/>
              </a:rPr>
              <a:t>	Response to immunomodulatory treatment</a:t>
            </a:r>
          </a:p>
          <a:p>
            <a:pPr algn="just" eaLnBrk="1" hangingPunct="1">
              <a:buFont typeface="Arial" charset="0"/>
              <a:buChar char="•"/>
            </a:pPr>
            <a:r>
              <a:rPr lang="en-US" sz="2800" smtClean="0">
                <a:solidFill>
                  <a:srgbClr val="FFFF00"/>
                </a:solidFill>
                <a:latin typeface="Times New Roman" pitchFamily="18" charset="0"/>
                <a:cs typeface="Times New Roman" pitchFamily="18" charset="0"/>
              </a:rPr>
              <a:t>Antibody mediated (antibody and complement present in affected nerve)</a:t>
            </a:r>
          </a:p>
          <a:p>
            <a:pPr algn="just" eaLnBrk="1" hangingPunct="1">
              <a:buFont typeface="Arial" charset="0"/>
              <a:buChar char="•"/>
            </a:pPr>
            <a:endParaRPr lang="en-US" sz="2800" smtClean="0">
              <a:solidFill>
                <a:srgbClr val="FFFF00"/>
              </a:solidFill>
              <a:latin typeface="Times New Roman" pitchFamily="18" charset="0"/>
              <a:cs typeface="Times New Roman" pitchFamily="18" charset="0"/>
            </a:endParaRPr>
          </a:p>
          <a:p>
            <a:pPr algn="just" eaLnBrk="1" hangingPunct="1">
              <a:buFont typeface="Arial" charset="0"/>
              <a:buChar char="•"/>
            </a:pPr>
            <a:r>
              <a:rPr lang="en-US" sz="2800" smtClean="0">
                <a:solidFill>
                  <a:srgbClr val="FFFF00"/>
                </a:solidFill>
                <a:latin typeface="Times New Roman" pitchFamily="18" charset="0"/>
                <a:cs typeface="Times New Roman" pitchFamily="18" charset="0"/>
              </a:rPr>
              <a:t>Also role of activated T-cells (disruption of BBB)</a:t>
            </a:r>
          </a:p>
          <a:p>
            <a:pPr algn="just" eaLnBrk="1" hangingPunct="1">
              <a:buFont typeface="Arial" charset="0"/>
              <a:buChar char="•"/>
            </a:pPr>
            <a:endParaRPr lang="en-US" sz="2800" smtClean="0">
              <a:solidFill>
                <a:srgbClr val="FFFF00"/>
              </a:solidFill>
              <a:latin typeface="Times New Roman" pitchFamily="18" charset="0"/>
              <a:cs typeface="Times New Roman" pitchFamily="18" charset="0"/>
            </a:endParaRPr>
          </a:p>
          <a:p>
            <a:pPr algn="just" eaLnBrk="1" hangingPunct="1">
              <a:buFont typeface="Arial" charset="0"/>
              <a:buChar char="•"/>
            </a:pPr>
            <a:r>
              <a:rPr lang="en-US" sz="2800" smtClean="0">
                <a:solidFill>
                  <a:srgbClr val="FFFF00"/>
                </a:solidFill>
                <a:latin typeface="Times New Roman" pitchFamily="18" charset="0"/>
                <a:cs typeface="Times New Roman" pitchFamily="18" charset="0"/>
              </a:rPr>
              <a:t>Macrophages are main endoneural inflammatory cell seen in CIDP (ingestion of myelin)</a:t>
            </a:r>
            <a:endParaRPr lang="en-US" smtClean="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2846124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ctrTitle"/>
          </p:nvPr>
        </p:nvSpPr>
        <p:spPr>
          <a:xfrm>
            <a:off x="571500" y="285750"/>
            <a:ext cx="7772400" cy="1470025"/>
          </a:xfrm>
        </p:spPr>
        <p:txBody>
          <a:bodyPr/>
          <a:lstStyle/>
          <a:p>
            <a:pPr eaLnBrk="1" hangingPunct="1"/>
            <a:r>
              <a:rPr lang="en-US" b="1" smtClean="0">
                <a:solidFill>
                  <a:srgbClr val="FFFF00"/>
                </a:solidFill>
                <a:latin typeface="Times New Roman" pitchFamily="18" charset="0"/>
                <a:cs typeface="Times New Roman" pitchFamily="18" charset="0"/>
              </a:rPr>
              <a:t>CIDP: Clinical Presentation</a:t>
            </a:r>
          </a:p>
        </p:txBody>
      </p:sp>
      <p:sp>
        <p:nvSpPr>
          <p:cNvPr id="13316" name="Subtitle 2"/>
          <p:cNvSpPr>
            <a:spLocks noGrp="1"/>
          </p:cNvSpPr>
          <p:nvPr>
            <p:ph type="subTitle" idx="1"/>
          </p:nvPr>
        </p:nvSpPr>
        <p:spPr>
          <a:xfrm>
            <a:off x="642938" y="1928813"/>
            <a:ext cx="7929562" cy="3643312"/>
          </a:xfrm>
        </p:spPr>
        <p:txBody>
          <a:bodyPr/>
          <a:lstStyle/>
          <a:p>
            <a:pPr algn="just" eaLnBrk="1" hangingPunct="1">
              <a:buFont typeface="Arial" charset="0"/>
              <a:buChar char="•"/>
            </a:pPr>
            <a:r>
              <a:rPr lang="en-US" sz="2800" smtClean="0">
                <a:solidFill>
                  <a:srgbClr val="FFFF00"/>
                </a:solidFill>
                <a:latin typeface="Times New Roman" pitchFamily="18" charset="0"/>
                <a:cs typeface="Times New Roman" pitchFamily="18" charset="0"/>
              </a:rPr>
              <a:t>Greater 2 month history of progressive sensory and motor symptoms</a:t>
            </a:r>
          </a:p>
          <a:p>
            <a:pPr algn="just" eaLnBrk="1" hangingPunct="1">
              <a:buFont typeface="Arial" charset="0"/>
              <a:buChar char="•"/>
            </a:pPr>
            <a:endParaRPr lang="en-US" sz="2800" smtClean="0">
              <a:solidFill>
                <a:srgbClr val="FFFF00"/>
              </a:solidFill>
              <a:latin typeface="Times New Roman" pitchFamily="18" charset="0"/>
              <a:cs typeface="Times New Roman" pitchFamily="18" charset="0"/>
            </a:endParaRPr>
          </a:p>
          <a:p>
            <a:pPr algn="just" eaLnBrk="1" hangingPunct="1">
              <a:buFont typeface="Arial" charset="0"/>
              <a:buChar char="•"/>
            </a:pPr>
            <a:r>
              <a:rPr lang="en-US" sz="2800" smtClean="0">
                <a:solidFill>
                  <a:srgbClr val="FFFF00"/>
                </a:solidFill>
                <a:latin typeface="Times New Roman" pitchFamily="18" charset="0"/>
                <a:cs typeface="Times New Roman" pitchFamily="18" charset="0"/>
              </a:rPr>
              <a:t>Some degree of sensory and motor dysfunction on examination in peripheral nerve pattern</a:t>
            </a:r>
          </a:p>
          <a:p>
            <a:pPr algn="just" eaLnBrk="1" hangingPunct="1">
              <a:buFont typeface="Arial" charset="0"/>
              <a:buChar char="•"/>
            </a:pPr>
            <a:endParaRPr lang="en-US" sz="2800" smtClean="0">
              <a:solidFill>
                <a:srgbClr val="FFFF00"/>
              </a:solidFill>
              <a:latin typeface="Times New Roman" pitchFamily="18" charset="0"/>
              <a:cs typeface="Times New Roman" pitchFamily="18" charset="0"/>
            </a:endParaRPr>
          </a:p>
          <a:p>
            <a:pPr algn="just" eaLnBrk="1" hangingPunct="1">
              <a:buFont typeface="Arial" charset="0"/>
              <a:buChar char="•"/>
            </a:pPr>
            <a:r>
              <a:rPr lang="en-US" sz="2800" smtClean="0">
                <a:solidFill>
                  <a:srgbClr val="FFFF00"/>
                </a:solidFill>
                <a:latin typeface="Times New Roman" pitchFamily="18" charset="0"/>
                <a:cs typeface="Times New Roman" pitchFamily="18" charset="0"/>
              </a:rPr>
              <a:t>Decreased or absent reflexes</a:t>
            </a:r>
          </a:p>
          <a:p>
            <a:pPr algn="just" eaLnBrk="1" hangingPunct="1"/>
            <a:endParaRPr lang="en-US" sz="2800" smtClean="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41166079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ctrTitle"/>
          </p:nvPr>
        </p:nvSpPr>
        <p:spPr>
          <a:xfrm>
            <a:off x="642938" y="642938"/>
            <a:ext cx="7772400" cy="1470025"/>
          </a:xfrm>
        </p:spPr>
        <p:txBody>
          <a:bodyPr/>
          <a:lstStyle/>
          <a:p>
            <a:pPr eaLnBrk="1" hangingPunct="1"/>
            <a:r>
              <a:rPr lang="en-US" b="1" smtClean="0">
                <a:solidFill>
                  <a:srgbClr val="FFFF00"/>
                </a:solidFill>
                <a:latin typeface="Times New Roman" pitchFamily="18" charset="0"/>
                <a:cs typeface="Times New Roman" pitchFamily="18" charset="0"/>
              </a:rPr>
              <a:t>CIDP- Classic Phenotype</a:t>
            </a:r>
          </a:p>
        </p:txBody>
      </p:sp>
      <p:sp>
        <p:nvSpPr>
          <p:cNvPr id="14340" name="Subtitle 2"/>
          <p:cNvSpPr>
            <a:spLocks noGrp="1"/>
          </p:cNvSpPr>
          <p:nvPr>
            <p:ph type="subTitle" idx="1"/>
          </p:nvPr>
        </p:nvSpPr>
        <p:spPr>
          <a:xfrm>
            <a:off x="428625" y="2428875"/>
            <a:ext cx="8001000" cy="3071813"/>
          </a:xfrm>
        </p:spPr>
        <p:txBody>
          <a:bodyPr/>
          <a:lstStyle/>
          <a:p>
            <a:pPr algn="just" eaLnBrk="1" hangingPunct="1"/>
            <a:r>
              <a:rPr lang="en-US" smtClean="0">
                <a:solidFill>
                  <a:srgbClr val="FFFF00"/>
                </a:solidFill>
                <a:latin typeface="Times New Roman" pitchFamily="18" charset="0"/>
                <a:cs typeface="Times New Roman" pitchFamily="18" charset="0"/>
              </a:rPr>
              <a:t>Weakness is more prominent than sensory loss</a:t>
            </a:r>
          </a:p>
          <a:p>
            <a:pPr algn="just" eaLnBrk="1" hangingPunct="1"/>
            <a:r>
              <a:rPr lang="en-US" smtClean="0">
                <a:solidFill>
                  <a:srgbClr val="FFFF00"/>
                </a:solidFill>
                <a:latin typeface="Times New Roman" pitchFamily="18" charset="0"/>
                <a:cs typeface="Times New Roman" pitchFamily="18" charset="0"/>
              </a:rPr>
              <a:t>Weakness  involves both proximal and distal 							muscles</a:t>
            </a:r>
          </a:p>
          <a:p>
            <a:pPr algn="just" eaLnBrk="1" hangingPunct="1"/>
            <a:r>
              <a:rPr lang="en-US" smtClean="0">
                <a:solidFill>
                  <a:srgbClr val="FFFF00"/>
                </a:solidFill>
                <a:latin typeface="Times New Roman" pitchFamily="18" charset="0"/>
                <a:cs typeface="Times New Roman" pitchFamily="18" charset="0"/>
              </a:rPr>
              <a:t>Weakness is usually symmetrical, but may 					begin asymmetricaly</a:t>
            </a:r>
          </a:p>
          <a:p>
            <a:pPr algn="just" eaLnBrk="1" hangingPunct="1"/>
            <a:r>
              <a:rPr lang="en-US" smtClean="0">
                <a:solidFill>
                  <a:schemeClr val="tx1"/>
                </a:solidFill>
                <a:latin typeface="Times New Roman" pitchFamily="18" charset="0"/>
                <a:cs typeface="Times New Roman" pitchFamily="18" charset="0"/>
              </a:rPr>
              <a:t>	</a:t>
            </a:r>
          </a:p>
          <a:p>
            <a:pPr algn="just" eaLnBrk="1" hangingPunct="1"/>
            <a:endParaRPr lang="en-US" sz="240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182977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ctrTitle"/>
          </p:nvPr>
        </p:nvSpPr>
        <p:spPr>
          <a:xfrm>
            <a:off x="785813" y="428625"/>
            <a:ext cx="7772400" cy="1470025"/>
          </a:xfrm>
        </p:spPr>
        <p:txBody>
          <a:bodyPr/>
          <a:lstStyle/>
          <a:p>
            <a:pPr eaLnBrk="1" hangingPunct="1"/>
            <a:r>
              <a:rPr lang="en-US" b="1" smtClean="0">
                <a:solidFill>
                  <a:srgbClr val="FFFF00"/>
                </a:solidFill>
                <a:latin typeface="Times New Roman" pitchFamily="18" charset="0"/>
                <a:cs typeface="Times New Roman" pitchFamily="18" charset="0"/>
              </a:rPr>
              <a:t>CIDP: Diagnostic Studies</a:t>
            </a:r>
          </a:p>
        </p:txBody>
      </p:sp>
      <p:sp>
        <p:nvSpPr>
          <p:cNvPr id="3" name="Subtitle 2"/>
          <p:cNvSpPr>
            <a:spLocks noGrp="1"/>
          </p:cNvSpPr>
          <p:nvPr>
            <p:ph type="subTitle" idx="1"/>
          </p:nvPr>
        </p:nvSpPr>
        <p:spPr>
          <a:xfrm>
            <a:off x="357188" y="1928813"/>
            <a:ext cx="8358187" cy="4071937"/>
          </a:xfrm>
        </p:spPr>
        <p:txBody>
          <a:bodyPr/>
          <a:lstStyle/>
          <a:p>
            <a:pPr algn="just" eaLnBrk="1" hangingPunct="1">
              <a:buFont typeface="Arial" pitchFamily="34" charset="0"/>
              <a:buChar char="•"/>
              <a:defRPr/>
            </a:pPr>
            <a:r>
              <a:rPr lang="en-US" dirty="0" smtClean="0">
                <a:solidFill>
                  <a:srgbClr val="FFFF00"/>
                </a:solidFill>
                <a:latin typeface="Times New Roman" pitchFamily="18" charset="0"/>
                <a:cs typeface="Times New Roman" pitchFamily="18" charset="0"/>
              </a:rPr>
              <a:t>No laboratory blood test helpful</a:t>
            </a:r>
          </a:p>
          <a:p>
            <a:pPr algn="just" eaLnBrk="1" hangingPunct="1">
              <a:buFont typeface="Arial" pitchFamily="34" charset="0"/>
              <a:buChar char="•"/>
              <a:defRPr/>
            </a:pPr>
            <a:r>
              <a:rPr lang="en-US" dirty="0" smtClean="0">
                <a:solidFill>
                  <a:srgbClr val="FFFF00"/>
                </a:solidFill>
                <a:latin typeface="Times New Roman" pitchFamily="18" charset="0"/>
                <a:cs typeface="Times New Roman" pitchFamily="18" charset="0"/>
              </a:rPr>
              <a:t>CSF analysis</a:t>
            </a:r>
          </a:p>
          <a:p>
            <a:pPr algn="just" eaLnBrk="1" hangingPunct="1">
              <a:defRPr/>
            </a:pPr>
            <a:r>
              <a:rPr lang="en-US" dirty="0" smtClean="0">
                <a:solidFill>
                  <a:srgbClr val="FFFF00"/>
                </a:solidFill>
                <a:latin typeface="Times New Roman" pitchFamily="18" charset="0"/>
                <a:cs typeface="Times New Roman" pitchFamily="18" charset="0"/>
              </a:rPr>
              <a:t>	elevated CSF protein in 80% of patients</a:t>
            </a:r>
          </a:p>
          <a:p>
            <a:pPr algn="just" eaLnBrk="1" hangingPunct="1">
              <a:buFont typeface="Arial" pitchFamily="34" charset="0"/>
              <a:buChar char="•"/>
              <a:defRPr/>
            </a:pPr>
            <a:r>
              <a:rPr lang="en-US" dirty="0" smtClean="0">
                <a:solidFill>
                  <a:srgbClr val="FFFF00"/>
                </a:solidFill>
                <a:latin typeface="Times New Roman" pitchFamily="18" charset="0"/>
                <a:cs typeface="Times New Roman" pitchFamily="18" charset="0"/>
              </a:rPr>
              <a:t>Electrophysiological</a:t>
            </a:r>
          </a:p>
          <a:p>
            <a:pPr algn="just" eaLnBrk="1" hangingPunct="1">
              <a:defRPr/>
            </a:pPr>
            <a:r>
              <a:rPr lang="en-US" dirty="0" smtClean="0">
                <a:solidFill>
                  <a:srgbClr val="FFFF00"/>
                </a:solidFill>
                <a:latin typeface="Times New Roman" pitchFamily="18" charset="0"/>
                <a:cs typeface="Times New Roman" pitchFamily="18" charset="0"/>
              </a:rPr>
              <a:t>	Nerve conduction studies extremely useful</a:t>
            </a:r>
          </a:p>
          <a:p>
            <a:pPr algn="just" eaLnBrk="1" hangingPunct="1">
              <a:buFont typeface="Arial" pitchFamily="34" charset="0"/>
              <a:buChar char="•"/>
              <a:defRPr/>
            </a:pPr>
            <a:r>
              <a:rPr lang="en-US" dirty="0" smtClean="0">
                <a:solidFill>
                  <a:srgbClr val="FFFF00"/>
                </a:solidFill>
                <a:latin typeface="Times New Roman" pitchFamily="18" charset="0"/>
                <a:cs typeface="Times New Roman" pitchFamily="18" charset="0"/>
              </a:rPr>
              <a:t>Pathology</a:t>
            </a:r>
          </a:p>
          <a:p>
            <a:pPr algn="just" eaLnBrk="1" hangingPunct="1">
              <a:defRPr/>
            </a:pPr>
            <a:r>
              <a:rPr lang="en-US" dirty="0" smtClean="0">
                <a:solidFill>
                  <a:srgbClr val="FFFF00"/>
                </a:solidFill>
                <a:latin typeface="Times New Roman" pitchFamily="18" charset="0"/>
                <a:cs typeface="Times New Roman" pitchFamily="18" charset="0"/>
              </a:rPr>
              <a:t>	Nerve biopsy sometimes helpful</a:t>
            </a:r>
          </a:p>
          <a:p>
            <a:pPr algn="just" eaLnBrk="1" hangingPunct="1">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585893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714375" y="214313"/>
            <a:ext cx="7772400" cy="1214437"/>
          </a:xfrm>
        </p:spPr>
        <p:txBody>
          <a:bodyPr/>
          <a:lstStyle/>
          <a:p>
            <a:pPr eaLnBrk="1" hangingPunct="1"/>
            <a:r>
              <a:rPr lang="en-US" b="1" smtClean="0">
                <a:solidFill>
                  <a:srgbClr val="FFFF00"/>
                </a:solidFill>
                <a:latin typeface="Times New Roman" pitchFamily="18" charset="0"/>
                <a:cs typeface="Times New Roman" pitchFamily="18" charset="0"/>
              </a:rPr>
              <a:t>CIDP: Electrophysiological Tests</a:t>
            </a:r>
          </a:p>
        </p:txBody>
      </p:sp>
      <p:sp>
        <p:nvSpPr>
          <p:cNvPr id="16388" name="Subtitle 2"/>
          <p:cNvSpPr>
            <a:spLocks noGrp="1"/>
          </p:cNvSpPr>
          <p:nvPr>
            <p:ph type="subTitle" idx="1"/>
          </p:nvPr>
        </p:nvSpPr>
        <p:spPr>
          <a:xfrm>
            <a:off x="357188" y="1571625"/>
            <a:ext cx="8286750" cy="4857750"/>
          </a:xfrm>
        </p:spPr>
        <p:txBody>
          <a:bodyPr/>
          <a:lstStyle/>
          <a:p>
            <a:pPr eaLnBrk="1" hangingPunct="1"/>
            <a:r>
              <a:rPr lang="en-US" smtClean="0">
                <a:solidFill>
                  <a:srgbClr val="FFFF00"/>
                </a:solidFill>
                <a:latin typeface="Times New Roman" pitchFamily="18" charset="0"/>
                <a:cs typeface="Times New Roman" pitchFamily="18" charset="0"/>
              </a:rPr>
              <a:t>Nerve Conduction studies (NCS)</a:t>
            </a:r>
          </a:p>
          <a:p>
            <a:pPr algn="just" eaLnBrk="1" hangingPunct="1"/>
            <a:r>
              <a:rPr lang="en-US" sz="2800" smtClean="0">
                <a:solidFill>
                  <a:srgbClr val="FFFF00"/>
                </a:solidFill>
                <a:latin typeface="Times New Roman" pitchFamily="18" charset="0"/>
                <a:cs typeface="Times New Roman" pitchFamily="18" charset="0"/>
              </a:rPr>
              <a:t>-Identify multifocal demyelination</a:t>
            </a:r>
          </a:p>
          <a:p>
            <a:pPr algn="just" eaLnBrk="1" hangingPunct="1"/>
            <a:endParaRPr lang="en-US" sz="2800" smtClean="0">
              <a:solidFill>
                <a:srgbClr val="FFFF00"/>
              </a:solidFill>
              <a:latin typeface="Times New Roman" pitchFamily="18" charset="0"/>
              <a:cs typeface="Times New Roman" pitchFamily="18" charset="0"/>
            </a:endParaRPr>
          </a:p>
          <a:p>
            <a:pPr algn="just" eaLnBrk="1" hangingPunct="1"/>
            <a:r>
              <a:rPr lang="en-US" sz="2800" smtClean="0">
                <a:solidFill>
                  <a:srgbClr val="FFFF00"/>
                </a:solidFill>
                <a:latin typeface="Times New Roman" pitchFamily="18" charset="0"/>
                <a:cs typeface="Times New Roman" pitchFamily="18" charset="0"/>
              </a:rPr>
              <a:t>-Distinguish between axonal and demyelinating</a:t>
            </a:r>
          </a:p>
          <a:p>
            <a:pPr algn="just" eaLnBrk="1" hangingPunct="1"/>
            <a:r>
              <a:rPr lang="en-US" sz="2800" smtClean="0">
                <a:solidFill>
                  <a:srgbClr val="FFFF00"/>
                </a:solidFill>
                <a:latin typeface="Times New Roman" pitchFamily="18" charset="0"/>
                <a:cs typeface="Times New Roman" pitchFamily="18" charset="0"/>
              </a:rPr>
              <a:t>pathophysiology</a:t>
            </a:r>
          </a:p>
          <a:p>
            <a:pPr algn="just" eaLnBrk="1" hangingPunct="1"/>
            <a:endParaRPr lang="en-US" sz="2800" smtClean="0">
              <a:solidFill>
                <a:srgbClr val="FFFF00"/>
              </a:solidFill>
              <a:latin typeface="Times New Roman" pitchFamily="18" charset="0"/>
              <a:cs typeface="Times New Roman" pitchFamily="18" charset="0"/>
            </a:endParaRPr>
          </a:p>
          <a:p>
            <a:pPr algn="just" eaLnBrk="1" hangingPunct="1"/>
            <a:r>
              <a:rPr lang="en-US" sz="2800" smtClean="0">
                <a:solidFill>
                  <a:srgbClr val="FFFF00"/>
                </a:solidFill>
                <a:latin typeface="Times New Roman" pitchFamily="18" charset="0"/>
                <a:cs typeface="Times New Roman" pitchFamily="18" charset="0"/>
              </a:rPr>
              <a:t>-Exclude inherited neuropathies</a:t>
            </a:r>
          </a:p>
          <a:p>
            <a:pPr algn="just" eaLnBrk="1" hangingPunct="1"/>
            <a:endParaRPr lang="en-US" sz="2800" smtClean="0">
              <a:solidFill>
                <a:srgbClr val="FFFF00"/>
              </a:solidFill>
              <a:latin typeface="Times New Roman" pitchFamily="18" charset="0"/>
              <a:cs typeface="Times New Roman" pitchFamily="18" charset="0"/>
            </a:endParaRPr>
          </a:p>
          <a:p>
            <a:pPr algn="just" eaLnBrk="1" hangingPunct="1"/>
            <a:r>
              <a:rPr lang="en-US" sz="2000" smtClean="0">
                <a:solidFill>
                  <a:srgbClr val="FFFF00"/>
                </a:solidFill>
                <a:latin typeface="Times New Roman" pitchFamily="18" charset="0"/>
                <a:cs typeface="Times New Roman" pitchFamily="18" charset="0"/>
              </a:rPr>
              <a:t>AAN criteria for edx dx of CIDP for research studies: 3 demyelinating findings in 2 nerves, specific but not sensitive (less than 50%)</a:t>
            </a:r>
          </a:p>
          <a:p>
            <a:pPr eaLnBrk="1" hangingPunct="1"/>
            <a:endParaRPr lang="en-US" smtClean="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544347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b="1"/>
              <a:t>Classification</a:t>
            </a:r>
          </a:p>
        </p:txBody>
      </p:sp>
      <p:sp>
        <p:nvSpPr>
          <p:cNvPr id="23555" name="Rectangle 3"/>
          <p:cNvSpPr>
            <a:spLocks noGrp="1" noChangeArrowheads="1"/>
          </p:cNvSpPr>
          <p:nvPr>
            <p:ph type="body" idx="1"/>
          </p:nvPr>
        </p:nvSpPr>
        <p:spPr/>
        <p:txBody>
          <a:bodyPr/>
          <a:lstStyle/>
          <a:p>
            <a:pPr>
              <a:buFont typeface="Wingdings" pitchFamily="2" charset="2"/>
              <a:buNone/>
            </a:pPr>
            <a:r>
              <a:rPr lang="en-US" dirty="0" smtClean="0"/>
              <a:t>the </a:t>
            </a:r>
            <a:r>
              <a:rPr lang="en-US" dirty="0"/>
              <a:t>type of nerve cell affected </a:t>
            </a:r>
          </a:p>
          <a:p>
            <a:pPr>
              <a:buFont typeface="Wingdings" pitchFamily="2" charset="2"/>
              <a:buNone/>
            </a:pPr>
            <a:r>
              <a:rPr lang="en-US" dirty="0"/>
              <a:t>	motor </a:t>
            </a:r>
          </a:p>
          <a:p>
            <a:pPr>
              <a:buFont typeface="Wingdings" pitchFamily="2" charset="2"/>
              <a:buNone/>
            </a:pPr>
            <a:r>
              <a:rPr lang="en-US" dirty="0"/>
              <a:t>	sensory  	</a:t>
            </a:r>
          </a:p>
          <a:p>
            <a:pPr>
              <a:buFont typeface="Wingdings" pitchFamily="2" charset="2"/>
              <a:buNone/>
            </a:pPr>
            <a:r>
              <a:rPr lang="en-US" dirty="0"/>
              <a:t>	autonomic </a:t>
            </a:r>
          </a:p>
          <a:p>
            <a:pPr>
              <a:buFont typeface="Wingdings" pitchFamily="2" charset="2"/>
              <a:buNone/>
            </a:pPr>
            <a:r>
              <a:rPr lang="en-US" dirty="0"/>
              <a:t>	</a:t>
            </a:r>
          </a:p>
        </p:txBody>
      </p:sp>
    </p:spTree>
    <p:extLst>
      <p:ext uri="{BB962C8B-B14F-4D97-AF65-F5344CB8AC3E}">
        <p14:creationId xmlns:p14="http://schemas.microsoft.com/office/powerpoint/2010/main" val="30298370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ctrTitle"/>
          </p:nvPr>
        </p:nvSpPr>
        <p:spPr>
          <a:xfrm>
            <a:off x="785813" y="500063"/>
            <a:ext cx="7772400" cy="1000125"/>
          </a:xfrm>
        </p:spPr>
        <p:txBody>
          <a:bodyPr/>
          <a:lstStyle/>
          <a:p>
            <a:pPr eaLnBrk="1" hangingPunct="1"/>
            <a:r>
              <a:rPr lang="en-US" b="1" smtClean="0">
                <a:solidFill>
                  <a:srgbClr val="FFFF00"/>
                </a:solidFill>
                <a:latin typeface="Times New Roman" pitchFamily="18" charset="0"/>
                <a:cs typeface="Times New Roman" pitchFamily="18" charset="0"/>
              </a:rPr>
              <a:t>CIDP: Diagnosis</a:t>
            </a:r>
          </a:p>
        </p:txBody>
      </p:sp>
      <p:sp>
        <p:nvSpPr>
          <p:cNvPr id="17412" name="Subtitle 2"/>
          <p:cNvSpPr>
            <a:spLocks noGrp="1"/>
          </p:cNvSpPr>
          <p:nvPr>
            <p:ph type="subTitle" idx="1"/>
          </p:nvPr>
        </p:nvSpPr>
        <p:spPr>
          <a:xfrm>
            <a:off x="428625" y="1981200"/>
            <a:ext cx="8286750" cy="3500437"/>
          </a:xfrm>
        </p:spPr>
        <p:txBody>
          <a:bodyPr/>
          <a:lstStyle/>
          <a:p>
            <a:pPr algn="just" eaLnBrk="1" hangingPunct="1"/>
            <a:r>
              <a:rPr lang="en-US" sz="2800" smtClean="0">
                <a:solidFill>
                  <a:srgbClr val="FFFF00"/>
                </a:solidFill>
                <a:latin typeface="Times New Roman" pitchFamily="18" charset="0"/>
                <a:cs typeface="Times New Roman" pitchFamily="18" charset="0"/>
              </a:rPr>
              <a:t>Diagnosis may be easy or may be difficult, no sensitive 	and specific diagnostic test, clinically 	heterogeneous. </a:t>
            </a:r>
          </a:p>
          <a:p>
            <a:pPr algn="just" eaLnBrk="1" hangingPunct="1"/>
            <a:endParaRPr lang="en-US" sz="2800" smtClean="0">
              <a:solidFill>
                <a:srgbClr val="FFFF00"/>
              </a:solidFill>
              <a:latin typeface="Times New Roman" pitchFamily="18" charset="0"/>
              <a:cs typeface="Times New Roman" pitchFamily="18" charset="0"/>
            </a:endParaRPr>
          </a:p>
          <a:p>
            <a:pPr algn="just" eaLnBrk="1" hangingPunct="1"/>
            <a:r>
              <a:rPr lang="en-US" sz="2800" smtClean="0">
                <a:solidFill>
                  <a:srgbClr val="FFFF00"/>
                </a:solidFill>
                <a:latin typeface="Times New Roman" pitchFamily="18" charset="0"/>
                <a:cs typeface="Times New Roman" pitchFamily="18" charset="0"/>
              </a:rPr>
              <a:t>Various diagnostic criteria have been proposed including 	clinical findings, electrodiagnostic findings, 	elevated CSF protein, positive pathology</a:t>
            </a:r>
          </a:p>
          <a:p>
            <a:pPr eaLnBrk="1" hangingPunct="1"/>
            <a:endParaRPr lang="en-US" sz="280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901006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CIDP</a:t>
            </a:r>
            <a:endParaRPr lang="en-US" dirty="0"/>
          </a:p>
        </p:txBody>
      </p:sp>
      <p:sp>
        <p:nvSpPr>
          <p:cNvPr id="3" name="Content Placeholder 2"/>
          <p:cNvSpPr>
            <a:spLocks noGrp="1"/>
          </p:cNvSpPr>
          <p:nvPr>
            <p:ph idx="1"/>
          </p:nvPr>
        </p:nvSpPr>
        <p:spPr/>
        <p:txBody>
          <a:bodyPr/>
          <a:lstStyle/>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52400"/>
            <a:ext cx="5410200"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9546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5" name="Title 1"/>
          <p:cNvSpPr>
            <a:spLocks noGrp="1"/>
          </p:cNvSpPr>
          <p:nvPr>
            <p:ph type="ctrTitle"/>
          </p:nvPr>
        </p:nvSpPr>
        <p:spPr>
          <a:xfrm>
            <a:off x="571500" y="214313"/>
            <a:ext cx="7772400" cy="1071562"/>
          </a:xfrm>
        </p:spPr>
        <p:txBody>
          <a:bodyPr/>
          <a:lstStyle/>
          <a:p>
            <a:pPr eaLnBrk="1" hangingPunct="1"/>
            <a:r>
              <a:rPr lang="en-US" b="1" smtClean="0">
                <a:solidFill>
                  <a:srgbClr val="FFFF00"/>
                </a:solidFill>
                <a:latin typeface="Times New Roman" pitchFamily="18" charset="0"/>
                <a:cs typeface="Times New Roman" pitchFamily="18" charset="0"/>
              </a:rPr>
              <a:t>CIDP: Diagnostic Challenges</a:t>
            </a:r>
          </a:p>
        </p:txBody>
      </p:sp>
      <p:sp>
        <p:nvSpPr>
          <p:cNvPr id="18436" name="Subtitle 2"/>
          <p:cNvSpPr>
            <a:spLocks noGrp="1"/>
          </p:cNvSpPr>
          <p:nvPr>
            <p:ph type="subTitle" idx="1"/>
          </p:nvPr>
        </p:nvSpPr>
        <p:spPr>
          <a:xfrm>
            <a:off x="428625" y="1571625"/>
            <a:ext cx="8215313" cy="4643438"/>
          </a:xfrm>
        </p:spPr>
        <p:txBody>
          <a:bodyPr/>
          <a:lstStyle/>
          <a:p>
            <a:pPr algn="l" eaLnBrk="1" hangingPunct="1"/>
            <a:r>
              <a:rPr lang="en-US" sz="2400" smtClean="0">
                <a:solidFill>
                  <a:srgbClr val="FFFF00"/>
                </a:solidFill>
                <a:latin typeface="Times New Roman" pitchFamily="18" charset="0"/>
                <a:cs typeface="Times New Roman" pitchFamily="18" charset="0"/>
              </a:rPr>
              <a:t>(Barohn et al, 1989)</a:t>
            </a:r>
          </a:p>
          <a:p>
            <a:pPr algn="l" eaLnBrk="1" hangingPunct="1"/>
            <a:endParaRPr lang="en-US" sz="2400" smtClean="0">
              <a:solidFill>
                <a:srgbClr val="FFFF00"/>
              </a:solidFill>
              <a:latin typeface="Times New Roman" pitchFamily="18" charset="0"/>
              <a:cs typeface="Times New Roman" pitchFamily="18" charset="0"/>
            </a:endParaRPr>
          </a:p>
          <a:p>
            <a:pPr algn="l" eaLnBrk="1" hangingPunct="1"/>
            <a:r>
              <a:rPr lang="en-US" sz="2400" smtClean="0">
                <a:solidFill>
                  <a:srgbClr val="FFFF00"/>
                </a:solidFill>
                <a:latin typeface="Times New Roman" pitchFamily="18" charset="0"/>
                <a:cs typeface="Times New Roman" pitchFamily="18" charset="0"/>
              </a:rPr>
              <a:t>A series of patients with clinical findings of proximal and distal weakness consistent with CIDP were treated.</a:t>
            </a:r>
          </a:p>
          <a:p>
            <a:pPr algn="l" eaLnBrk="1" hangingPunct="1"/>
            <a:endParaRPr lang="en-US" sz="2400" smtClean="0">
              <a:solidFill>
                <a:srgbClr val="FFFF00"/>
              </a:solidFill>
              <a:latin typeface="Times New Roman" pitchFamily="18" charset="0"/>
              <a:cs typeface="Times New Roman" pitchFamily="18" charset="0"/>
            </a:endParaRPr>
          </a:p>
          <a:p>
            <a:pPr algn="l" eaLnBrk="1" hangingPunct="1"/>
            <a:r>
              <a:rPr lang="en-US" sz="2400" smtClean="0">
                <a:solidFill>
                  <a:srgbClr val="FFFF00"/>
                </a:solidFill>
                <a:latin typeface="Times New Roman" pitchFamily="18" charset="0"/>
                <a:cs typeface="Times New Roman" pitchFamily="18" charset="0"/>
              </a:rPr>
              <a:t>95% had significant improvement with treatment</a:t>
            </a:r>
          </a:p>
          <a:p>
            <a:pPr algn="l" eaLnBrk="1" hangingPunct="1"/>
            <a:endParaRPr lang="en-US" sz="2400" smtClean="0">
              <a:solidFill>
                <a:srgbClr val="FFFF00"/>
              </a:solidFill>
              <a:latin typeface="Times New Roman" pitchFamily="18" charset="0"/>
              <a:cs typeface="Times New Roman" pitchFamily="18" charset="0"/>
            </a:endParaRPr>
          </a:p>
          <a:p>
            <a:pPr algn="l" eaLnBrk="1" hangingPunct="1"/>
            <a:r>
              <a:rPr lang="en-US" sz="2400" smtClean="0">
                <a:solidFill>
                  <a:srgbClr val="FFFF00"/>
                </a:solidFill>
                <a:latin typeface="Times New Roman" pitchFamily="18" charset="0"/>
                <a:cs typeface="Times New Roman" pitchFamily="18" charset="0"/>
              </a:rPr>
              <a:t>30% had “classic” diagnostic triad of slow nerve conduction velocities on NCS, elevated CSF protein, and demyelination of nerve biopsy</a:t>
            </a:r>
          </a:p>
          <a:p>
            <a:pPr algn="l" eaLnBrk="1" hangingPunct="1"/>
            <a:endParaRPr lang="en-US" sz="240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1456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ctrTitle"/>
          </p:nvPr>
        </p:nvSpPr>
        <p:spPr>
          <a:xfrm>
            <a:off x="714375" y="285750"/>
            <a:ext cx="7772400" cy="928688"/>
          </a:xfrm>
        </p:spPr>
        <p:txBody>
          <a:bodyPr/>
          <a:lstStyle/>
          <a:p>
            <a:pPr eaLnBrk="1" hangingPunct="1"/>
            <a:r>
              <a:rPr lang="en-US" sz="3200" b="1" smtClean="0">
                <a:solidFill>
                  <a:srgbClr val="FFFF00"/>
                </a:solidFill>
                <a:latin typeface="Times New Roman" pitchFamily="18" charset="0"/>
                <a:cs typeface="Times New Roman" pitchFamily="18" charset="0"/>
              </a:rPr>
              <a:t>CIDP: Treatment Options</a:t>
            </a:r>
            <a:br>
              <a:rPr lang="en-US" sz="3200" b="1" smtClean="0">
                <a:solidFill>
                  <a:srgbClr val="FFFF00"/>
                </a:solidFill>
                <a:latin typeface="Times New Roman" pitchFamily="18" charset="0"/>
                <a:cs typeface="Times New Roman" pitchFamily="18" charset="0"/>
              </a:rPr>
            </a:br>
            <a:endParaRPr lang="en-US" sz="3200" b="1" smtClean="0">
              <a:solidFill>
                <a:srgbClr val="FFFF00"/>
              </a:solidFill>
              <a:latin typeface="Times New Roman" pitchFamily="18" charset="0"/>
              <a:cs typeface="Times New Roman" pitchFamily="18" charset="0"/>
            </a:endParaRPr>
          </a:p>
        </p:txBody>
      </p:sp>
      <p:sp>
        <p:nvSpPr>
          <p:cNvPr id="19460" name="Subtitle 2"/>
          <p:cNvSpPr>
            <a:spLocks noGrp="1"/>
          </p:cNvSpPr>
          <p:nvPr>
            <p:ph type="subTitle" idx="1"/>
          </p:nvPr>
        </p:nvSpPr>
        <p:spPr>
          <a:xfrm>
            <a:off x="357188" y="1071563"/>
            <a:ext cx="8286750" cy="5429250"/>
          </a:xfrm>
        </p:spPr>
        <p:txBody>
          <a:bodyPr/>
          <a:lstStyle/>
          <a:p>
            <a:pPr algn="just" eaLnBrk="1" hangingPunct="1"/>
            <a:r>
              <a:rPr lang="en-US" sz="2800" smtClean="0">
                <a:solidFill>
                  <a:srgbClr val="FFFF00"/>
                </a:solidFill>
                <a:latin typeface="Times New Roman" pitchFamily="18" charset="0"/>
                <a:cs typeface="Times New Roman" pitchFamily="18" charset="0"/>
              </a:rPr>
              <a:t>Immunomodulatory Therapy</a:t>
            </a:r>
          </a:p>
          <a:p>
            <a:pPr algn="just" eaLnBrk="1" hangingPunct="1"/>
            <a:r>
              <a:rPr lang="en-US" sz="2800" smtClean="0">
                <a:solidFill>
                  <a:srgbClr val="FFFF00"/>
                </a:solidFill>
                <a:latin typeface="Times New Roman" pitchFamily="18" charset="0"/>
                <a:cs typeface="Times New Roman" pitchFamily="18" charset="0"/>
              </a:rPr>
              <a:t>	-Prednisone</a:t>
            </a:r>
          </a:p>
          <a:p>
            <a:pPr algn="just" eaLnBrk="1" hangingPunct="1"/>
            <a:r>
              <a:rPr lang="en-US" sz="2800" smtClean="0">
                <a:solidFill>
                  <a:srgbClr val="FFFF00"/>
                </a:solidFill>
                <a:latin typeface="Times New Roman" pitchFamily="18" charset="0"/>
                <a:cs typeface="Times New Roman" pitchFamily="18" charset="0"/>
              </a:rPr>
              <a:t>	-Intravenous Immunoglobulin (IVIg)</a:t>
            </a:r>
          </a:p>
          <a:p>
            <a:pPr algn="just" eaLnBrk="1" hangingPunct="1"/>
            <a:r>
              <a:rPr lang="en-US" sz="2800" smtClean="0">
                <a:solidFill>
                  <a:srgbClr val="FFFF00"/>
                </a:solidFill>
                <a:latin typeface="Times New Roman" pitchFamily="18" charset="0"/>
                <a:cs typeface="Times New Roman" pitchFamily="18" charset="0"/>
              </a:rPr>
              <a:t>	-Plasmapheresis</a:t>
            </a:r>
          </a:p>
          <a:p>
            <a:pPr algn="just" eaLnBrk="1" hangingPunct="1"/>
            <a:endParaRPr lang="en-US" sz="2800" smtClean="0">
              <a:solidFill>
                <a:srgbClr val="FFFF00"/>
              </a:solidFill>
              <a:latin typeface="Times New Roman" pitchFamily="18" charset="0"/>
              <a:cs typeface="Times New Roman" pitchFamily="18" charset="0"/>
            </a:endParaRPr>
          </a:p>
          <a:p>
            <a:pPr algn="just" eaLnBrk="1" hangingPunct="1"/>
            <a:r>
              <a:rPr lang="en-US" sz="2800" smtClean="0">
                <a:solidFill>
                  <a:srgbClr val="FFFF00"/>
                </a:solidFill>
                <a:latin typeface="Times New Roman" pitchFamily="18" charset="0"/>
                <a:cs typeface="Times New Roman" pitchFamily="18" charset="0"/>
              </a:rPr>
              <a:t>All have been shown to be effective in controlled clinical trials.</a:t>
            </a:r>
          </a:p>
          <a:p>
            <a:pPr algn="just" eaLnBrk="1" hangingPunct="1"/>
            <a:endParaRPr lang="en-US" sz="2800" smtClean="0">
              <a:solidFill>
                <a:srgbClr val="FFFF00"/>
              </a:solidFill>
              <a:latin typeface="Times New Roman" pitchFamily="18" charset="0"/>
              <a:cs typeface="Times New Roman" pitchFamily="18" charset="0"/>
            </a:endParaRPr>
          </a:p>
          <a:p>
            <a:pPr algn="just" eaLnBrk="1" hangingPunct="1"/>
            <a:r>
              <a:rPr lang="en-US" sz="2800" smtClean="0">
                <a:solidFill>
                  <a:srgbClr val="FFFF00"/>
                </a:solidFill>
                <a:latin typeface="Times New Roman" pitchFamily="18" charset="0"/>
                <a:cs typeface="Times New Roman" pitchFamily="18" charset="0"/>
              </a:rPr>
              <a:t>In refractory patients, other agents are used with variable results (cyclophosphamide, mycophenolate, azathioprine, interferons, cyclosporine)</a:t>
            </a:r>
          </a:p>
          <a:p>
            <a:pPr algn="just" eaLnBrk="1" hangingPunct="1"/>
            <a:endParaRPr lang="en-US" sz="2800" smtClean="0">
              <a:solidFill>
                <a:schemeClr val="tx1"/>
              </a:solidFill>
              <a:latin typeface="Times New Roman" pitchFamily="18" charset="0"/>
              <a:cs typeface="Times New Roman" pitchFamily="18" charset="0"/>
            </a:endParaRPr>
          </a:p>
          <a:p>
            <a:pPr algn="just" eaLnBrk="1" hangingPunct="1"/>
            <a:endParaRPr lang="en-US" sz="280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803586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ctrTitle"/>
          </p:nvPr>
        </p:nvSpPr>
        <p:spPr>
          <a:xfrm>
            <a:off x="642938" y="214313"/>
            <a:ext cx="7772400" cy="1071562"/>
          </a:xfrm>
        </p:spPr>
        <p:txBody>
          <a:bodyPr/>
          <a:lstStyle/>
          <a:p>
            <a:pPr eaLnBrk="1" hangingPunct="1"/>
            <a:r>
              <a:rPr lang="en-US" b="1" smtClean="0">
                <a:solidFill>
                  <a:srgbClr val="FFFF00"/>
                </a:solidFill>
                <a:latin typeface="Times New Roman" pitchFamily="18" charset="0"/>
                <a:cs typeface="Times New Roman" pitchFamily="18" charset="0"/>
              </a:rPr>
              <a:t>Treatment duration</a:t>
            </a:r>
          </a:p>
        </p:txBody>
      </p:sp>
      <p:sp>
        <p:nvSpPr>
          <p:cNvPr id="3" name="Subtitle 2"/>
          <p:cNvSpPr>
            <a:spLocks noGrp="1"/>
          </p:cNvSpPr>
          <p:nvPr>
            <p:ph type="subTitle" idx="1"/>
          </p:nvPr>
        </p:nvSpPr>
        <p:spPr>
          <a:xfrm>
            <a:off x="428625" y="1643063"/>
            <a:ext cx="8286750" cy="4929187"/>
          </a:xfrm>
        </p:spPr>
        <p:txBody>
          <a:bodyPr/>
          <a:lstStyle/>
          <a:p>
            <a:pPr algn="just" eaLnBrk="1" hangingPunct="1">
              <a:defRPr/>
            </a:pPr>
            <a:r>
              <a:rPr lang="en-US" sz="2800" dirty="0" smtClean="0">
                <a:solidFill>
                  <a:srgbClr val="FFFF00"/>
                </a:solidFill>
                <a:latin typeface="Times New Roman" pitchFamily="18" charset="0"/>
                <a:cs typeface="Times New Roman" pitchFamily="18" charset="0"/>
              </a:rPr>
              <a:t>Treatment is continued for as long as patient continues 	to improve</a:t>
            </a:r>
          </a:p>
          <a:p>
            <a:pPr algn="just" eaLnBrk="1" hangingPunct="1">
              <a:defRPr/>
            </a:pPr>
            <a:r>
              <a:rPr lang="en-US" sz="2800" dirty="0" smtClean="0">
                <a:solidFill>
                  <a:srgbClr val="FFFF00"/>
                </a:solidFill>
                <a:latin typeface="Times New Roman" pitchFamily="18" charset="0"/>
                <a:cs typeface="Times New Roman" pitchFamily="18" charset="0"/>
              </a:rPr>
              <a:t>Once stable, trial of decreasing/discontinuing therapy is 	pursued</a:t>
            </a:r>
          </a:p>
          <a:p>
            <a:pPr algn="just" eaLnBrk="1" hangingPunct="1">
              <a:defRPr/>
            </a:pPr>
            <a:endParaRPr lang="en-US" sz="2800" dirty="0" smtClean="0">
              <a:solidFill>
                <a:srgbClr val="FFFF00"/>
              </a:solidFill>
              <a:latin typeface="Times New Roman" pitchFamily="18" charset="0"/>
              <a:cs typeface="Times New Roman" pitchFamily="18" charset="0"/>
            </a:endParaRPr>
          </a:p>
          <a:p>
            <a:pPr algn="just" eaLnBrk="1" hangingPunct="1">
              <a:defRPr/>
            </a:pPr>
            <a:r>
              <a:rPr lang="en-US" sz="2800" dirty="0" smtClean="0">
                <a:solidFill>
                  <a:srgbClr val="FFFF00"/>
                </a:solidFill>
                <a:latin typeface="Times New Roman" pitchFamily="18" charset="0"/>
                <a:cs typeface="Times New Roman" pitchFamily="18" charset="0"/>
              </a:rPr>
              <a:t>Therapy is then adjusted per patient’s needs</a:t>
            </a:r>
          </a:p>
          <a:p>
            <a:pPr algn="just" eaLnBrk="1" hangingPunct="1">
              <a:defRPr/>
            </a:pPr>
            <a:endParaRPr lang="en-US" sz="2800" dirty="0" smtClean="0">
              <a:solidFill>
                <a:srgbClr val="FFFF00"/>
              </a:solidFill>
              <a:latin typeface="Times New Roman" pitchFamily="18" charset="0"/>
              <a:cs typeface="Times New Roman" pitchFamily="18" charset="0"/>
            </a:endParaRPr>
          </a:p>
          <a:p>
            <a:pPr algn="just" eaLnBrk="1" hangingPunct="1">
              <a:defRPr/>
            </a:pPr>
            <a:r>
              <a:rPr lang="en-US" sz="2800" dirty="0" smtClean="0">
                <a:solidFill>
                  <a:srgbClr val="FFFF00"/>
                </a:solidFill>
                <a:latin typeface="Times New Roman" pitchFamily="18" charset="0"/>
                <a:cs typeface="Times New Roman" pitchFamily="18" charset="0"/>
              </a:rPr>
              <a:t>Majority of patients will need ongoing treatment:</a:t>
            </a:r>
          </a:p>
          <a:p>
            <a:pPr algn="just" eaLnBrk="1" hangingPunct="1">
              <a:defRPr/>
            </a:pPr>
            <a:r>
              <a:rPr lang="en-US" sz="2800" dirty="0" smtClean="0">
                <a:solidFill>
                  <a:srgbClr val="FFFF00"/>
                </a:solidFill>
                <a:latin typeface="Times New Roman" pitchFamily="18" charset="0"/>
                <a:cs typeface="Times New Roman" pitchFamily="18" charset="0"/>
              </a:rPr>
              <a:t>	less than 1/3 will remain in remission without 	ongoing therapy</a:t>
            </a:r>
          </a:p>
          <a:p>
            <a:pPr algn="just" eaLnBrk="1" hangingPunct="1">
              <a:defRPr/>
            </a:pPr>
            <a:endParaRPr lang="en-US" sz="2800" dirty="0" smtClean="0">
              <a:latin typeface="Times New Roman" pitchFamily="18" charset="0"/>
              <a:cs typeface="Times New Roman" pitchFamily="18" charset="0"/>
            </a:endParaRPr>
          </a:p>
          <a:p>
            <a:pPr algn="just" eaLnBrk="1" hangingPunct="1">
              <a:defRPr/>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44323150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ctrTitle"/>
          </p:nvPr>
        </p:nvSpPr>
        <p:spPr>
          <a:xfrm>
            <a:off x="642938" y="285750"/>
            <a:ext cx="7772400" cy="1071563"/>
          </a:xfrm>
        </p:spPr>
        <p:txBody>
          <a:bodyPr/>
          <a:lstStyle/>
          <a:p>
            <a:pPr eaLnBrk="1" hangingPunct="1"/>
            <a:r>
              <a:rPr lang="en-US" b="1" smtClean="0">
                <a:solidFill>
                  <a:srgbClr val="FFFF00"/>
                </a:solidFill>
                <a:latin typeface="Times New Roman" pitchFamily="18" charset="0"/>
                <a:cs typeface="Times New Roman" pitchFamily="18" charset="0"/>
              </a:rPr>
              <a:t>CIDP: Treatment Summary</a:t>
            </a:r>
          </a:p>
        </p:txBody>
      </p:sp>
      <p:sp>
        <p:nvSpPr>
          <p:cNvPr id="21508" name="Subtitle 2"/>
          <p:cNvSpPr>
            <a:spLocks noGrp="1"/>
          </p:cNvSpPr>
          <p:nvPr>
            <p:ph type="subTitle" idx="1"/>
          </p:nvPr>
        </p:nvSpPr>
        <p:spPr>
          <a:xfrm>
            <a:off x="1285875" y="1714500"/>
            <a:ext cx="6400800" cy="4572000"/>
          </a:xfrm>
        </p:spPr>
        <p:txBody>
          <a:bodyPr/>
          <a:lstStyle/>
          <a:p>
            <a:pPr algn="just" eaLnBrk="1" hangingPunct="1"/>
            <a:r>
              <a:rPr lang="en-US" smtClean="0">
                <a:solidFill>
                  <a:srgbClr val="FFFF00"/>
                </a:solidFill>
                <a:latin typeface="Times New Roman" pitchFamily="18" charset="0"/>
                <a:cs typeface="Times New Roman" pitchFamily="18" charset="0"/>
              </a:rPr>
              <a:t>Most improve to some extent, some dramatically</a:t>
            </a:r>
          </a:p>
          <a:p>
            <a:pPr algn="just" eaLnBrk="1" hangingPunct="1"/>
            <a:endParaRPr lang="en-US" smtClean="0">
              <a:solidFill>
                <a:srgbClr val="FFFF00"/>
              </a:solidFill>
              <a:latin typeface="Times New Roman" pitchFamily="18" charset="0"/>
              <a:cs typeface="Times New Roman" pitchFamily="18" charset="0"/>
            </a:endParaRPr>
          </a:p>
          <a:p>
            <a:pPr algn="just" eaLnBrk="1" hangingPunct="1"/>
            <a:r>
              <a:rPr lang="en-US" smtClean="0">
                <a:solidFill>
                  <a:srgbClr val="FFFF00"/>
                </a:solidFill>
                <a:latin typeface="Times New Roman" pitchFamily="18" charset="0"/>
                <a:cs typeface="Times New Roman" pitchFamily="18" charset="0"/>
              </a:rPr>
              <a:t>Some are refractory (unclear why)</a:t>
            </a:r>
          </a:p>
          <a:p>
            <a:pPr algn="just" eaLnBrk="1" hangingPunct="1"/>
            <a:endParaRPr lang="en-US" smtClean="0">
              <a:solidFill>
                <a:srgbClr val="FFFF00"/>
              </a:solidFill>
              <a:latin typeface="Times New Roman" pitchFamily="18" charset="0"/>
              <a:cs typeface="Times New Roman" pitchFamily="18" charset="0"/>
            </a:endParaRPr>
          </a:p>
          <a:p>
            <a:pPr algn="just" eaLnBrk="1" hangingPunct="1"/>
            <a:r>
              <a:rPr lang="en-US" smtClean="0">
                <a:solidFill>
                  <a:srgbClr val="FFFF00"/>
                </a:solidFill>
                <a:latin typeface="Times New Roman" pitchFamily="18" charset="0"/>
                <a:cs typeface="Times New Roman" pitchFamily="18" charset="0"/>
              </a:rPr>
              <a:t>IVIg safe for long-term ongoing treatment in most patients</a:t>
            </a:r>
          </a:p>
          <a:p>
            <a:pPr algn="just" eaLnBrk="1" hangingPunct="1"/>
            <a:endParaRPr lang="en-US"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2132968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52400"/>
            <a:ext cx="8086725"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1183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ctrTitle"/>
          </p:nvPr>
        </p:nvSpPr>
        <p:spPr>
          <a:xfrm>
            <a:off x="714375" y="285750"/>
            <a:ext cx="7772400" cy="928688"/>
          </a:xfrm>
        </p:spPr>
        <p:txBody>
          <a:bodyPr/>
          <a:lstStyle/>
          <a:p>
            <a:pPr eaLnBrk="1" hangingPunct="1"/>
            <a:r>
              <a:rPr lang="en-US" b="1" smtClean="0">
                <a:solidFill>
                  <a:srgbClr val="FFFF00"/>
                </a:solidFill>
                <a:latin typeface="Times New Roman" pitchFamily="18" charset="0"/>
                <a:cs typeface="Times New Roman" pitchFamily="18" charset="0"/>
              </a:rPr>
              <a:t>Atypical CIDP</a:t>
            </a:r>
          </a:p>
        </p:txBody>
      </p:sp>
      <p:sp>
        <p:nvSpPr>
          <p:cNvPr id="22532" name="Subtitle 2"/>
          <p:cNvSpPr>
            <a:spLocks noGrp="1"/>
          </p:cNvSpPr>
          <p:nvPr>
            <p:ph type="subTitle" idx="1"/>
          </p:nvPr>
        </p:nvSpPr>
        <p:spPr>
          <a:xfrm>
            <a:off x="357188" y="1500188"/>
            <a:ext cx="8429625" cy="4786312"/>
          </a:xfrm>
        </p:spPr>
        <p:txBody>
          <a:bodyPr/>
          <a:lstStyle/>
          <a:p>
            <a:pPr algn="just" eaLnBrk="1" hangingPunct="1"/>
            <a:r>
              <a:rPr lang="en-US" sz="2800" smtClean="0">
                <a:solidFill>
                  <a:srgbClr val="FFFF00"/>
                </a:solidFill>
                <a:latin typeface="Times New Roman" pitchFamily="18" charset="0"/>
                <a:cs typeface="Times New Roman" pitchFamily="18" charset="0"/>
              </a:rPr>
              <a:t>Chronic demyelinating polyneuropathy syndromes with presentations, phenotypically different from classic CIDP</a:t>
            </a:r>
          </a:p>
          <a:p>
            <a:pPr algn="just" eaLnBrk="1" hangingPunct="1"/>
            <a:r>
              <a:rPr lang="en-US" sz="2800" smtClean="0">
                <a:solidFill>
                  <a:srgbClr val="FFFF00"/>
                </a:solidFill>
                <a:latin typeface="Times New Roman" pitchFamily="18" charset="0"/>
                <a:cs typeface="Times New Roman" pitchFamily="18" charset="0"/>
              </a:rPr>
              <a:t>	</a:t>
            </a:r>
          </a:p>
          <a:p>
            <a:pPr algn="just" eaLnBrk="1" hangingPunct="1"/>
            <a:r>
              <a:rPr lang="en-US" sz="2800" smtClean="0">
                <a:solidFill>
                  <a:srgbClr val="FFFF00"/>
                </a:solidFill>
                <a:latin typeface="Times New Roman" pitchFamily="18" charset="0"/>
                <a:cs typeface="Times New Roman" pitchFamily="18" charset="0"/>
              </a:rPr>
              <a:t>	</a:t>
            </a:r>
            <a:r>
              <a:rPr lang="en-US" sz="2400" smtClean="0">
                <a:solidFill>
                  <a:srgbClr val="FFFF00"/>
                </a:solidFill>
                <a:latin typeface="Times New Roman" pitchFamily="18" charset="0"/>
                <a:cs typeface="Times New Roman" pitchFamily="18" charset="0"/>
              </a:rPr>
              <a:t>Do not present with typical proximal and distal 	weakness, large fiber sensory loss, areflexia</a:t>
            </a:r>
          </a:p>
          <a:p>
            <a:pPr algn="just" eaLnBrk="1" hangingPunct="1"/>
            <a:endParaRPr lang="en-US" sz="2800" smtClean="0">
              <a:solidFill>
                <a:srgbClr val="FFFF00"/>
              </a:solidFill>
              <a:latin typeface="Times New Roman" pitchFamily="18" charset="0"/>
              <a:cs typeface="Times New Roman" pitchFamily="18" charset="0"/>
            </a:endParaRPr>
          </a:p>
          <a:p>
            <a:pPr algn="just" eaLnBrk="1" hangingPunct="1"/>
            <a:r>
              <a:rPr lang="en-US" sz="2800" smtClean="0">
                <a:solidFill>
                  <a:srgbClr val="FFFF00"/>
                </a:solidFill>
                <a:latin typeface="Times New Roman" pitchFamily="18" charset="0"/>
                <a:cs typeface="Times New Roman" pitchFamily="18" charset="0"/>
              </a:rPr>
              <a:t>Thought to be variants of CIDP, rather than different diseases </a:t>
            </a:r>
          </a:p>
          <a:p>
            <a:pPr algn="just" eaLnBrk="1" hangingPunct="1"/>
            <a:r>
              <a:rPr lang="en-US" sz="2800" smtClean="0">
                <a:solidFill>
                  <a:srgbClr val="FFFF00"/>
                </a:solidFill>
                <a:latin typeface="Times New Roman" pitchFamily="18" charset="0"/>
                <a:cs typeface="Times New Roman" pitchFamily="18" charset="0"/>
              </a:rPr>
              <a:t>	</a:t>
            </a:r>
            <a:r>
              <a:rPr lang="en-US" sz="2400" smtClean="0">
                <a:solidFill>
                  <a:srgbClr val="FFFF00"/>
                </a:solidFill>
                <a:latin typeface="Times New Roman" pitchFamily="18" charset="0"/>
                <a:cs typeface="Times New Roman" pitchFamily="18" charset="0"/>
              </a:rPr>
              <a:t>That is, alternate, less common phenotypes that share 	underlying pathophysiological mechanism</a:t>
            </a:r>
          </a:p>
          <a:p>
            <a:pPr algn="just" eaLnBrk="1" hangingPunct="1"/>
            <a:endParaRPr lang="en-US" sz="2800" smtClean="0">
              <a:solidFill>
                <a:schemeClr val="tx1"/>
              </a:solidFill>
              <a:latin typeface="Times New Roman" pitchFamily="18" charset="0"/>
              <a:cs typeface="Times New Roman" pitchFamily="18" charset="0"/>
            </a:endParaRPr>
          </a:p>
          <a:p>
            <a:pPr algn="just" eaLnBrk="1" hangingPunct="1"/>
            <a:endParaRPr lang="en-US" sz="2800" smtClean="0">
              <a:solidFill>
                <a:schemeClr val="tx1"/>
              </a:solidFill>
              <a:latin typeface="Times New Roman" pitchFamily="18" charset="0"/>
              <a:cs typeface="Times New Roman" pitchFamily="18" charset="0"/>
            </a:endParaRPr>
          </a:p>
          <a:p>
            <a:pPr algn="just" eaLnBrk="1" hangingPunct="1"/>
            <a:endParaRPr lang="en-US" sz="280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753622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ctrTitle"/>
          </p:nvPr>
        </p:nvSpPr>
        <p:spPr>
          <a:xfrm>
            <a:off x="500063" y="214313"/>
            <a:ext cx="7772400" cy="1285875"/>
          </a:xfrm>
        </p:spPr>
        <p:txBody>
          <a:bodyPr/>
          <a:lstStyle/>
          <a:p>
            <a:pPr eaLnBrk="1" hangingPunct="1"/>
            <a:r>
              <a:rPr lang="en-US" b="1" smtClean="0">
                <a:solidFill>
                  <a:srgbClr val="FFFF00"/>
                </a:solidFill>
                <a:latin typeface="Times New Roman" pitchFamily="18" charset="0"/>
                <a:cs typeface="Times New Roman" pitchFamily="18" charset="0"/>
              </a:rPr>
              <a:t>Atypical CIDP: Multifocal Sensorimotor</a:t>
            </a:r>
          </a:p>
        </p:txBody>
      </p:sp>
      <p:sp>
        <p:nvSpPr>
          <p:cNvPr id="23556" name="Subtitle 2"/>
          <p:cNvSpPr>
            <a:spLocks noGrp="1"/>
          </p:cNvSpPr>
          <p:nvPr>
            <p:ph type="subTitle" idx="1"/>
          </p:nvPr>
        </p:nvSpPr>
        <p:spPr>
          <a:xfrm>
            <a:off x="642938" y="1785938"/>
            <a:ext cx="7858125" cy="4214812"/>
          </a:xfrm>
        </p:spPr>
        <p:txBody>
          <a:bodyPr/>
          <a:lstStyle/>
          <a:p>
            <a:pPr algn="just" eaLnBrk="1" hangingPunct="1"/>
            <a:r>
              <a:rPr lang="en-US" sz="2400" smtClean="0">
                <a:solidFill>
                  <a:srgbClr val="FFFF00"/>
                </a:solidFill>
                <a:latin typeface="Times New Roman" pitchFamily="18" charset="0"/>
                <a:cs typeface="Times New Roman" pitchFamily="18" charset="0"/>
              </a:rPr>
              <a:t>Phenotype: Mononeuritis Multiplex</a:t>
            </a:r>
          </a:p>
          <a:p>
            <a:pPr algn="just" eaLnBrk="1" hangingPunct="1"/>
            <a:endParaRPr lang="en-US" sz="2400" smtClean="0">
              <a:solidFill>
                <a:srgbClr val="FFFF00"/>
              </a:solidFill>
              <a:latin typeface="Times New Roman" pitchFamily="18" charset="0"/>
              <a:cs typeface="Times New Roman" pitchFamily="18" charset="0"/>
            </a:endParaRPr>
          </a:p>
          <a:p>
            <a:pPr algn="just" eaLnBrk="1" hangingPunct="1"/>
            <a:r>
              <a:rPr lang="en-US" sz="2400" smtClean="0">
                <a:solidFill>
                  <a:srgbClr val="FFFF00"/>
                </a:solidFill>
                <a:latin typeface="Times New Roman" pitchFamily="18" charset="0"/>
                <a:cs typeface="Times New Roman" pitchFamily="18" charset="0"/>
              </a:rPr>
              <a:t>Multifocal, asymmetrical, involving nerves in any/all limbs, approximately equal predilection for sensory and motor fibers</a:t>
            </a:r>
          </a:p>
          <a:p>
            <a:pPr algn="just" eaLnBrk="1" hangingPunct="1"/>
            <a:endParaRPr lang="en-US" sz="2400" smtClean="0">
              <a:solidFill>
                <a:srgbClr val="FFFF00"/>
              </a:solidFill>
              <a:latin typeface="Times New Roman" pitchFamily="18" charset="0"/>
              <a:cs typeface="Times New Roman" pitchFamily="18" charset="0"/>
            </a:endParaRPr>
          </a:p>
          <a:p>
            <a:pPr algn="just" eaLnBrk="1" hangingPunct="1"/>
            <a:r>
              <a:rPr lang="en-US" sz="2400" smtClean="0">
                <a:solidFill>
                  <a:srgbClr val="FFFF00"/>
                </a:solidFill>
                <a:latin typeface="Times New Roman" pitchFamily="18" charset="0"/>
                <a:cs typeface="Times New Roman" pitchFamily="18" charset="0"/>
              </a:rPr>
              <a:t>Focal sites of demyelination, conduction block</a:t>
            </a:r>
          </a:p>
          <a:p>
            <a:pPr algn="just" eaLnBrk="1" hangingPunct="1"/>
            <a:endParaRPr lang="en-US" sz="2400" smtClean="0">
              <a:solidFill>
                <a:srgbClr val="FFFF00"/>
              </a:solidFill>
              <a:latin typeface="Times New Roman" pitchFamily="18" charset="0"/>
              <a:cs typeface="Times New Roman" pitchFamily="18" charset="0"/>
            </a:endParaRPr>
          </a:p>
          <a:p>
            <a:pPr algn="just" eaLnBrk="1" hangingPunct="1"/>
            <a:r>
              <a:rPr lang="en-US" sz="2400" smtClean="0">
                <a:solidFill>
                  <a:srgbClr val="FFFF00"/>
                </a:solidFill>
                <a:latin typeface="Times New Roman" pitchFamily="18" charset="0"/>
                <a:cs typeface="Times New Roman" pitchFamily="18" charset="0"/>
              </a:rPr>
              <a:t>--Lewis-Sumner Syndrome, Multifocal Acquired Demyelinating Sensory and Motor neuropathy (MADSAM)</a:t>
            </a:r>
          </a:p>
          <a:p>
            <a:pPr algn="just" eaLnBrk="1" hangingPunct="1"/>
            <a:endParaRPr lang="en-US" sz="240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10766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ctrTitle"/>
          </p:nvPr>
        </p:nvSpPr>
        <p:spPr>
          <a:xfrm>
            <a:off x="571500" y="571500"/>
            <a:ext cx="7772400" cy="1214438"/>
          </a:xfrm>
        </p:spPr>
        <p:txBody>
          <a:bodyPr/>
          <a:lstStyle/>
          <a:p>
            <a:pPr eaLnBrk="1" hangingPunct="1"/>
            <a:r>
              <a:rPr lang="en-US" b="1" smtClean="0">
                <a:solidFill>
                  <a:srgbClr val="FFFF00"/>
                </a:solidFill>
                <a:latin typeface="Times New Roman" pitchFamily="18" charset="0"/>
                <a:cs typeface="Times New Roman" pitchFamily="18" charset="0"/>
              </a:rPr>
              <a:t>Atypical CIDP: Distal Symmetrical</a:t>
            </a:r>
          </a:p>
        </p:txBody>
      </p:sp>
      <p:sp>
        <p:nvSpPr>
          <p:cNvPr id="24580" name="Subtitle 2"/>
          <p:cNvSpPr>
            <a:spLocks noGrp="1"/>
          </p:cNvSpPr>
          <p:nvPr>
            <p:ph type="subTitle" idx="1"/>
          </p:nvPr>
        </p:nvSpPr>
        <p:spPr>
          <a:xfrm>
            <a:off x="642938" y="2428875"/>
            <a:ext cx="7715250" cy="4143375"/>
          </a:xfrm>
        </p:spPr>
        <p:txBody>
          <a:bodyPr/>
          <a:lstStyle/>
          <a:p>
            <a:pPr algn="just" eaLnBrk="1" hangingPunct="1"/>
            <a:r>
              <a:rPr lang="en-US" sz="2400" smtClean="0">
                <a:solidFill>
                  <a:srgbClr val="FFFF00"/>
                </a:solidFill>
                <a:latin typeface="Times New Roman" pitchFamily="18" charset="0"/>
                <a:cs typeface="Times New Roman" pitchFamily="18" charset="0"/>
              </a:rPr>
              <a:t>Phenotype: Symmetrical, distal gradient, sensorimotor polyneuropathy</a:t>
            </a:r>
          </a:p>
          <a:p>
            <a:pPr algn="just" eaLnBrk="1" hangingPunct="1"/>
            <a:endParaRPr lang="en-US" sz="2400" smtClean="0">
              <a:solidFill>
                <a:srgbClr val="FFFF00"/>
              </a:solidFill>
              <a:latin typeface="Times New Roman" pitchFamily="18" charset="0"/>
              <a:cs typeface="Times New Roman" pitchFamily="18" charset="0"/>
            </a:endParaRPr>
          </a:p>
          <a:p>
            <a:pPr algn="just" eaLnBrk="1" hangingPunct="1"/>
            <a:r>
              <a:rPr lang="en-US" sz="2400" smtClean="0">
                <a:solidFill>
                  <a:srgbClr val="FFFF00"/>
                </a:solidFill>
                <a:latin typeface="Times New Roman" pitchFamily="18" charset="0"/>
                <a:cs typeface="Times New Roman" pitchFamily="18" charset="0"/>
              </a:rPr>
              <a:t>Sx similar to typical axonal distal gradient neuropathies, also anti-MAG</a:t>
            </a:r>
          </a:p>
          <a:p>
            <a:pPr algn="just" eaLnBrk="1" hangingPunct="1"/>
            <a:endParaRPr lang="en-US" sz="2400" smtClean="0">
              <a:solidFill>
                <a:srgbClr val="FFFF00"/>
              </a:solidFill>
              <a:latin typeface="Times New Roman" pitchFamily="18" charset="0"/>
              <a:cs typeface="Times New Roman" pitchFamily="18" charset="0"/>
            </a:endParaRPr>
          </a:p>
          <a:p>
            <a:pPr algn="just" eaLnBrk="1" hangingPunct="1"/>
            <a:r>
              <a:rPr lang="en-US" sz="2400" smtClean="0">
                <a:solidFill>
                  <a:srgbClr val="FFFF00"/>
                </a:solidFill>
                <a:latin typeface="Times New Roman" pitchFamily="18" charset="0"/>
                <a:cs typeface="Times New Roman" pitchFamily="18" charset="0"/>
              </a:rPr>
              <a:t>DADS-I (Distal Acquired Demyelinating Symmetrical-idiopathic)</a:t>
            </a:r>
          </a:p>
          <a:p>
            <a:pPr eaLnBrk="1" hangingPunct="1"/>
            <a:endParaRPr lang="en-US" sz="240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31325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descr="Neuron-no_labels"/>
          <p:cNvPicPr>
            <a:picLocks noGrp="1" noChangeAspect="1" noChangeArrowheads="1"/>
          </p:cNvPicPr>
          <p:nvPr>
            <p:ph sz="half" idx="2"/>
          </p:nvPr>
        </p:nvPicPr>
        <p:blipFill rotWithShape="1">
          <a:blip r:embed="rId3" cstate="print"/>
          <a:srcRect l="3010" r="7969"/>
          <a:stretch/>
        </p:blipFill>
        <p:spPr>
          <a:xfrm>
            <a:off x="457200" y="1487507"/>
            <a:ext cx="8122920" cy="2622551"/>
          </a:xfrm>
          <a:noFill/>
          <a:ln>
            <a:solidFill>
              <a:schemeClr val="tx1"/>
            </a:solidFill>
          </a:ln>
        </p:spPr>
      </p:pic>
      <p:sp>
        <p:nvSpPr>
          <p:cNvPr id="8" name="Slide Number Placeholder 7"/>
          <p:cNvSpPr>
            <a:spLocks noGrp="1"/>
          </p:cNvSpPr>
          <p:nvPr>
            <p:ph type="sldNum" sz="quarter" idx="12"/>
          </p:nvPr>
        </p:nvSpPr>
        <p:spPr/>
        <p:txBody>
          <a:bodyPr/>
          <a:lstStyle/>
          <a:p>
            <a:fld id="{A9113D0C-BD73-4A0C-9838-F20AAB67354F}" type="slidenum">
              <a:rPr lang="en-US" smtClean="0">
                <a:solidFill>
                  <a:prstClr val="white">
                    <a:tint val="75000"/>
                  </a:prstClr>
                </a:solidFill>
              </a:rPr>
              <a:pPr/>
              <a:t>9</a:t>
            </a:fld>
            <a:endParaRPr lang="en-US" dirty="0">
              <a:solidFill>
                <a:prstClr val="white"/>
              </a:solidFill>
            </a:endParaRPr>
          </a:p>
        </p:txBody>
      </p:sp>
      <p:pic>
        <p:nvPicPr>
          <p:cNvPr id="6154" name="Picture 10" descr="image632"/>
          <p:cNvPicPr>
            <a:picLocks noGrp="1" noChangeAspect="1" noChangeArrowheads="1"/>
          </p:cNvPicPr>
          <p:nvPr>
            <p:ph sz="quarter" idx="4294967295"/>
          </p:nvPr>
        </p:nvPicPr>
        <p:blipFill>
          <a:blip r:embed="rId4" cstate="print"/>
          <a:srcRect r="39999"/>
          <a:stretch>
            <a:fillRect/>
          </a:stretch>
        </p:blipFill>
        <p:spPr>
          <a:xfrm>
            <a:off x="1323300" y="4343400"/>
            <a:ext cx="3390214" cy="2359024"/>
          </a:xfrm>
          <a:prstGeom prst="rect">
            <a:avLst/>
          </a:prstGeom>
          <a:noFill/>
          <a:ln>
            <a:solidFill>
              <a:schemeClr val="tx1"/>
            </a:solidFill>
          </a:ln>
        </p:spPr>
      </p:pic>
      <p:sp>
        <p:nvSpPr>
          <p:cNvPr id="6156" name="Text Box 12"/>
          <p:cNvSpPr txBox="1">
            <a:spLocks noChangeArrowheads="1"/>
          </p:cNvSpPr>
          <p:nvPr/>
        </p:nvSpPr>
        <p:spPr bwMode="auto">
          <a:xfrm>
            <a:off x="4724400" y="4705290"/>
            <a:ext cx="3352800" cy="400110"/>
          </a:xfrm>
          <a:prstGeom prst="rect">
            <a:avLst/>
          </a:prstGeom>
          <a:noFill/>
          <a:ln w="9525">
            <a:noFill/>
            <a:miter lim="800000"/>
            <a:headEnd/>
            <a:tailEnd/>
          </a:ln>
          <a:effectLst/>
        </p:spPr>
        <p:txBody>
          <a:bodyPr>
            <a:spAutoFit/>
          </a:bodyPr>
          <a:lstStyle/>
          <a:p>
            <a:r>
              <a:rPr lang="en-US" sz="2000" dirty="0">
                <a:solidFill>
                  <a:prstClr val="white"/>
                </a:solidFill>
              </a:rPr>
              <a:t>Myelin (</a:t>
            </a:r>
            <a:r>
              <a:rPr lang="en-US" sz="2000" dirty="0">
                <a:solidFill>
                  <a:prstClr val="white">
                    <a:lumMod val="75000"/>
                    <a:lumOff val="25000"/>
                  </a:prstClr>
                </a:solidFill>
              </a:rPr>
              <a:t>Schwann</a:t>
            </a:r>
            <a:r>
              <a:rPr lang="en-US" sz="2000" dirty="0">
                <a:solidFill>
                  <a:prstClr val="white"/>
                </a:solidFill>
              </a:rPr>
              <a:t> cells)</a:t>
            </a:r>
          </a:p>
        </p:txBody>
      </p:sp>
      <p:sp>
        <p:nvSpPr>
          <p:cNvPr id="6157" name="Line 13"/>
          <p:cNvSpPr>
            <a:spLocks noChangeShapeType="1"/>
          </p:cNvSpPr>
          <p:nvPr/>
        </p:nvSpPr>
        <p:spPr bwMode="auto">
          <a:xfrm flipH="1">
            <a:off x="4343400" y="5105400"/>
            <a:ext cx="2057400" cy="6096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solidFill>
                <a:prstClr val="white"/>
              </a:solidFill>
            </a:endParaRPr>
          </a:p>
        </p:txBody>
      </p:sp>
      <p:sp>
        <p:nvSpPr>
          <p:cNvPr id="6158" name="Line 14"/>
          <p:cNvSpPr>
            <a:spLocks noChangeShapeType="1"/>
          </p:cNvSpPr>
          <p:nvPr/>
        </p:nvSpPr>
        <p:spPr bwMode="auto">
          <a:xfrm flipH="1" flipV="1">
            <a:off x="5562600" y="3429000"/>
            <a:ext cx="838200" cy="12192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dirty="0">
              <a:solidFill>
                <a:prstClr val="white"/>
              </a:solidFill>
            </a:endParaRPr>
          </a:p>
        </p:txBody>
      </p:sp>
      <p:sp>
        <p:nvSpPr>
          <p:cNvPr id="3" name="Rectangle 2"/>
          <p:cNvSpPr/>
          <p:nvPr/>
        </p:nvSpPr>
        <p:spPr>
          <a:xfrm>
            <a:off x="457200" y="533400"/>
            <a:ext cx="8686800" cy="523220"/>
          </a:xfrm>
          <a:prstGeom prst="rect">
            <a:avLst/>
          </a:prstGeom>
        </p:spPr>
        <p:txBody>
          <a:bodyPr wrap="square">
            <a:spAutoFit/>
          </a:bodyPr>
          <a:lstStyle/>
          <a:p>
            <a:r>
              <a:rPr lang="en-US" sz="2800" dirty="0">
                <a:solidFill>
                  <a:prstClr val="white">
                    <a:lumMod val="75000"/>
                    <a:lumOff val="25000"/>
                  </a:prstClr>
                </a:solidFill>
              </a:rPr>
              <a:t>Many peripheral axons are </a:t>
            </a:r>
            <a:r>
              <a:rPr lang="en-US" sz="2800" u="sng" dirty="0">
                <a:solidFill>
                  <a:prstClr val="white">
                    <a:lumMod val="75000"/>
                    <a:lumOff val="25000"/>
                  </a:prstClr>
                </a:solidFill>
              </a:rPr>
              <a:t>myelinated</a:t>
            </a:r>
            <a:r>
              <a:rPr lang="en-US" sz="2800" dirty="0">
                <a:solidFill>
                  <a:prstClr val="white">
                    <a:lumMod val="75000"/>
                    <a:lumOff val="25000"/>
                  </a:prstClr>
                </a:solidFill>
              </a:rPr>
              <a:t> </a:t>
            </a:r>
          </a:p>
        </p:txBody>
      </p:sp>
    </p:spTree>
    <p:custDataLst>
      <p:tags r:id="rId1"/>
    </p:custDataLst>
    <p:extLst>
      <p:ext uri="{BB962C8B-B14F-4D97-AF65-F5344CB8AC3E}">
        <p14:creationId xmlns:p14="http://schemas.microsoft.com/office/powerpoint/2010/main" val="28790087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ctrTitle"/>
          </p:nvPr>
        </p:nvSpPr>
        <p:spPr>
          <a:xfrm>
            <a:off x="714375" y="214313"/>
            <a:ext cx="7772400" cy="1470025"/>
          </a:xfrm>
        </p:spPr>
        <p:txBody>
          <a:bodyPr/>
          <a:lstStyle/>
          <a:p>
            <a:pPr eaLnBrk="1" hangingPunct="1"/>
            <a:r>
              <a:rPr lang="en-US" b="1" smtClean="0">
                <a:solidFill>
                  <a:srgbClr val="FFFF00"/>
                </a:solidFill>
                <a:latin typeface="Times New Roman" pitchFamily="18" charset="0"/>
                <a:cs typeface="Times New Roman" pitchFamily="18" charset="0"/>
              </a:rPr>
              <a:t>Atypical CIDP: Sensory CIDP</a:t>
            </a:r>
          </a:p>
        </p:txBody>
      </p:sp>
      <p:sp>
        <p:nvSpPr>
          <p:cNvPr id="25604" name="Subtitle 2"/>
          <p:cNvSpPr>
            <a:spLocks noGrp="1"/>
          </p:cNvSpPr>
          <p:nvPr>
            <p:ph type="subTitle" idx="1"/>
          </p:nvPr>
        </p:nvSpPr>
        <p:spPr>
          <a:xfrm>
            <a:off x="857250" y="2214563"/>
            <a:ext cx="7358063" cy="3643312"/>
          </a:xfrm>
        </p:spPr>
        <p:txBody>
          <a:bodyPr/>
          <a:lstStyle/>
          <a:p>
            <a:pPr eaLnBrk="1" hangingPunct="1"/>
            <a:r>
              <a:rPr lang="en-US" sz="2800" smtClean="0">
                <a:solidFill>
                  <a:srgbClr val="FFFF00"/>
                </a:solidFill>
                <a:latin typeface="Times New Roman" pitchFamily="18" charset="0"/>
                <a:cs typeface="Times New Roman" pitchFamily="18" charset="0"/>
              </a:rPr>
              <a:t>Phenotype: Pure sensory symptoms and clinical deficits, including development of severe sensory type gait ataxia</a:t>
            </a:r>
          </a:p>
          <a:p>
            <a:pPr eaLnBrk="1" hangingPunct="1"/>
            <a:endParaRPr lang="en-US" sz="2800" smtClean="0">
              <a:solidFill>
                <a:srgbClr val="FFFF00"/>
              </a:solidFill>
              <a:latin typeface="Times New Roman" pitchFamily="18" charset="0"/>
              <a:cs typeface="Times New Roman" pitchFamily="18" charset="0"/>
            </a:endParaRPr>
          </a:p>
          <a:p>
            <a:pPr eaLnBrk="1" hangingPunct="1"/>
            <a:endParaRPr lang="en-US" sz="2800" smtClean="0">
              <a:solidFill>
                <a:srgbClr val="FFFF00"/>
              </a:solidFill>
              <a:latin typeface="Times New Roman" pitchFamily="18" charset="0"/>
              <a:cs typeface="Times New Roman" pitchFamily="18" charset="0"/>
            </a:endParaRPr>
          </a:p>
          <a:p>
            <a:pPr algn="just" eaLnBrk="1" hangingPunct="1">
              <a:buFont typeface="Arial" charset="0"/>
              <a:buChar char="•"/>
            </a:pPr>
            <a:r>
              <a:rPr lang="en-US" sz="2000" smtClean="0">
                <a:solidFill>
                  <a:srgbClr val="FFFF00"/>
                </a:solidFill>
                <a:latin typeface="Times New Roman" pitchFamily="18" charset="0"/>
                <a:cs typeface="Times New Roman" pitchFamily="18" charset="0"/>
              </a:rPr>
              <a:t>May find evidence of demyelination of motor nerves on NCS despite 					lack of clinical weakness</a:t>
            </a:r>
          </a:p>
          <a:p>
            <a:pPr algn="just" eaLnBrk="1" hangingPunct="1">
              <a:buFont typeface="Arial" charset="0"/>
              <a:buChar char="•"/>
            </a:pPr>
            <a:r>
              <a:rPr lang="en-US" sz="2000" smtClean="0">
                <a:solidFill>
                  <a:srgbClr val="FFFF00"/>
                </a:solidFill>
                <a:latin typeface="Times New Roman" pitchFamily="18" charset="0"/>
                <a:cs typeface="Times New Roman" pitchFamily="18" charset="0"/>
              </a:rPr>
              <a:t>Sometimes progress to develop clinical weakness </a:t>
            </a:r>
          </a:p>
        </p:txBody>
      </p:sp>
    </p:spTree>
    <p:extLst>
      <p:ext uri="{BB962C8B-B14F-4D97-AF65-F5344CB8AC3E}">
        <p14:creationId xmlns:p14="http://schemas.microsoft.com/office/powerpoint/2010/main" val="11144986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ctrTitle"/>
          </p:nvPr>
        </p:nvSpPr>
        <p:spPr>
          <a:xfrm>
            <a:off x="642938" y="285750"/>
            <a:ext cx="7772400" cy="1470025"/>
          </a:xfrm>
        </p:spPr>
        <p:txBody>
          <a:bodyPr/>
          <a:lstStyle/>
          <a:p>
            <a:pPr eaLnBrk="1" hangingPunct="1"/>
            <a:r>
              <a:rPr lang="en-US" b="1" smtClean="0">
                <a:solidFill>
                  <a:srgbClr val="FFFF00"/>
                </a:solidFill>
                <a:latin typeface="Times New Roman" pitchFamily="18" charset="0"/>
                <a:cs typeface="Times New Roman" pitchFamily="18" charset="0"/>
              </a:rPr>
              <a:t>Atypical CIDP Variants</a:t>
            </a:r>
          </a:p>
        </p:txBody>
      </p:sp>
      <p:sp>
        <p:nvSpPr>
          <p:cNvPr id="26628" name="Subtitle 2"/>
          <p:cNvSpPr>
            <a:spLocks noGrp="1"/>
          </p:cNvSpPr>
          <p:nvPr>
            <p:ph type="subTitle" idx="1"/>
          </p:nvPr>
        </p:nvSpPr>
        <p:spPr>
          <a:xfrm>
            <a:off x="642938" y="1785938"/>
            <a:ext cx="8143875" cy="4429125"/>
          </a:xfrm>
        </p:spPr>
        <p:txBody>
          <a:bodyPr/>
          <a:lstStyle/>
          <a:p>
            <a:pPr eaLnBrk="1" hangingPunct="1"/>
            <a:r>
              <a:rPr lang="en-US" sz="2800" smtClean="0">
                <a:solidFill>
                  <a:srgbClr val="FFFF00"/>
                </a:solidFill>
                <a:latin typeface="Times New Roman" pitchFamily="18" charset="0"/>
                <a:cs typeface="Times New Roman" pitchFamily="18" charset="0"/>
              </a:rPr>
              <a:t>Compared with classic CIDP:</a:t>
            </a:r>
          </a:p>
          <a:p>
            <a:pPr eaLnBrk="1" hangingPunct="1"/>
            <a:endParaRPr lang="en-US" sz="2800" smtClean="0">
              <a:solidFill>
                <a:srgbClr val="FFFF00"/>
              </a:solidFill>
              <a:latin typeface="Times New Roman" pitchFamily="18" charset="0"/>
              <a:cs typeface="Times New Roman" pitchFamily="18" charset="0"/>
            </a:endParaRPr>
          </a:p>
          <a:p>
            <a:pPr eaLnBrk="1" hangingPunct="1"/>
            <a:r>
              <a:rPr lang="en-US" sz="2800" smtClean="0">
                <a:solidFill>
                  <a:srgbClr val="FFFF00"/>
                </a:solidFill>
                <a:latin typeface="Times New Roman" pitchFamily="18" charset="0"/>
                <a:cs typeface="Times New Roman" pitchFamily="18" charset="0"/>
              </a:rPr>
              <a:t>--Same degree of CSF protein elevation</a:t>
            </a:r>
          </a:p>
          <a:p>
            <a:pPr eaLnBrk="1" hangingPunct="1"/>
            <a:r>
              <a:rPr lang="en-US" sz="2800" smtClean="0">
                <a:solidFill>
                  <a:srgbClr val="FFFF00"/>
                </a:solidFill>
                <a:latin typeface="Times New Roman" pitchFamily="18" charset="0"/>
                <a:cs typeface="Times New Roman" pitchFamily="18" charset="0"/>
              </a:rPr>
              <a:t>--Same sural nerve biopsy findings</a:t>
            </a:r>
          </a:p>
          <a:p>
            <a:pPr eaLnBrk="1" hangingPunct="1"/>
            <a:r>
              <a:rPr lang="en-US" sz="2800" smtClean="0">
                <a:solidFill>
                  <a:srgbClr val="FFFF00"/>
                </a:solidFill>
                <a:latin typeface="Times New Roman" pitchFamily="18" charset="0"/>
                <a:cs typeface="Times New Roman" pitchFamily="18" charset="0"/>
              </a:rPr>
              <a:t>--Evidence of demyelination on NCS (though </a:t>
            </a:r>
          </a:p>
          <a:p>
            <a:pPr eaLnBrk="1" hangingPunct="1"/>
            <a:r>
              <a:rPr lang="en-US" sz="2800" smtClean="0">
                <a:solidFill>
                  <a:srgbClr val="FFFF00"/>
                </a:solidFill>
                <a:latin typeface="Times New Roman" pitchFamily="18" charset="0"/>
                <a:cs typeface="Times New Roman" pitchFamily="18" charset="0"/>
              </a:rPr>
              <a:t>may not see on routing NCS in sensory CIDP)</a:t>
            </a:r>
          </a:p>
          <a:p>
            <a:pPr eaLnBrk="1" hangingPunct="1"/>
            <a:endParaRPr lang="en-US" sz="2800" smtClean="0">
              <a:solidFill>
                <a:srgbClr val="FFFF00"/>
              </a:solidFill>
              <a:latin typeface="Times New Roman" pitchFamily="18" charset="0"/>
              <a:cs typeface="Times New Roman" pitchFamily="18" charset="0"/>
            </a:endParaRPr>
          </a:p>
          <a:p>
            <a:pPr eaLnBrk="1" hangingPunct="1"/>
            <a:r>
              <a:rPr lang="en-US" sz="2000" smtClean="0">
                <a:solidFill>
                  <a:srgbClr val="FFFF00"/>
                </a:solidFill>
                <a:latin typeface="Times New Roman" pitchFamily="18" charset="0"/>
                <a:cs typeface="Times New Roman" pitchFamily="18" charset="0"/>
              </a:rPr>
              <a:t>*Respond to same treatments, to same degree and extent a classic CIDP</a:t>
            </a:r>
          </a:p>
          <a:p>
            <a:pPr eaLnBrk="1" hangingPunct="1"/>
            <a:endParaRPr lang="en-US" sz="2800" smtClean="0">
              <a:solidFill>
                <a:schemeClr val="tx1"/>
              </a:solidFill>
              <a:latin typeface="Times New Roman" pitchFamily="18" charset="0"/>
              <a:cs typeface="Times New Roman" pitchFamily="18" charset="0"/>
            </a:endParaRPr>
          </a:p>
          <a:p>
            <a:pPr eaLnBrk="1" hangingPunct="1"/>
            <a:endParaRPr lang="en-US" sz="200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7476833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ctrTitle"/>
          </p:nvPr>
        </p:nvSpPr>
        <p:spPr>
          <a:xfrm>
            <a:off x="714375" y="214313"/>
            <a:ext cx="7772400" cy="1470025"/>
          </a:xfrm>
        </p:spPr>
        <p:txBody>
          <a:bodyPr/>
          <a:lstStyle/>
          <a:p>
            <a:pPr eaLnBrk="1" hangingPunct="1"/>
            <a:r>
              <a:rPr lang="en-US" b="1" smtClean="0">
                <a:solidFill>
                  <a:srgbClr val="FFFF00"/>
                </a:solidFill>
                <a:latin typeface="Times New Roman" pitchFamily="18" charset="0"/>
                <a:cs typeface="Times New Roman" pitchFamily="18" charset="0"/>
              </a:rPr>
              <a:t>CIMDPs distinct from CIDP</a:t>
            </a:r>
          </a:p>
        </p:txBody>
      </p:sp>
      <p:sp>
        <p:nvSpPr>
          <p:cNvPr id="27652" name="Subtitle 2"/>
          <p:cNvSpPr>
            <a:spLocks noGrp="1"/>
          </p:cNvSpPr>
          <p:nvPr>
            <p:ph type="subTitle" idx="1"/>
          </p:nvPr>
        </p:nvSpPr>
        <p:spPr>
          <a:xfrm>
            <a:off x="500063" y="2143125"/>
            <a:ext cx="8143875" cy="3857625"/>
          </a:xfrm>
        </p:spPr>
        <p:txBody>
          <a:bodyPr/>
          <a:lstStyle/>
          <a:p>
            <a:pPr algn="just" eaLnBrk="1" hangingPunct="1"/>
            <a:r>
              <a:rPr lang="en-US" sz="2800" smtClean="0">
                <a:solidFill>
                  <a:srgbClr val="FFFF00"/>
                </a:solidFill>
                <a:latin typeface="Times New Roman" pitchFamily="18" charset="0"/>
                <a:cs typeface="Times New Roman" pitchFamily="18" charset="0"/>
              </a:rPr>
              <a:t>Acquired  polyneuropathy syndromes that are 	LIKE CIDP in that they are chronic, 	immune-	mediated, primarily demyelinating.</a:t>
            </a:r>
          </a:p>
          <a:p>
            <a:pPr algn="just" eaLnBrk="1" hangingPunct="1"/>
            <a:r>
              <a:rPr lang="en-US" sz="2800" smtClean="0">
                <a:solidFill>
                  <a:srgbClr val="FFFF00"/>
                </a:solidFill>
                <a:latin typeface="Times New Roman" pitchFamily="18" charset="0"/>
                <a:cs typeface="Times New Roman" pitchFamily="18" charset="0"/>
              </a:rPr>
              <a:t>But are unlike CIDP in that they manifest unique  	clinical and diagnostic characteristic, 	respond to 	the treatment differently.</a:t>
            </a:r>
          </a:p>
          <a:p>
            <a:pPr algn="just" eaLnBrk="1" hangingPunct="1"/>
            <a:r>
              <a:rPr lang="en-US" sz="2800" smtClean="0">
                <a:solidFill>
                  <a:srgbClr val="FFFF00"/>
                </a:solidFill>
                <a:latin typeface="Times New Roman" pitchFamily="18" charset="0"/>
                <a:cs typeface="Times New Roman" pitchFamily="18" charset="0"/>
              </a:rPr>
              <a:t>----Thought to result from different and distinct pathophysiological disease processes</a:t>
            </a:r>
          </a:p>
        </p:txBody>
      </p:sp>
    </p:spTree>
    <p:extLst>
      <p:ext uri="{BB962C8B-B14F-4D97-AF65-F5344CB8AC3E}">
        <p14:creationId xmlns:p14="http://schemas.microsoft.com/office/powerpoint/2010/main" val="354504648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ctrTitle"/>
          </p:nvPr>
        </p:nvSpPr>
        <p:spPr>
          <a:xfrm>
            <a:off x="714375" y="214313"/>
            <a:ext cx="7772400" cy="1470025"/>
          </a:xfrm>
        </p:spPr>
        <p:txBody>
          <a:bodyPr/>
          <a:lstStyle/>
          <a:p>
            <a:pPr eaLnBrk="1" hangingPunct="1"/>
            <a:r>
              <a:rPr lang="en-US" b="1" smtClean="0">
                <a:solidFill>
                  <a:srgbClr val="FFFF00"/>
                </a:solidFill>
                <a:latin typeface="Times New Roman" pitchFamily="18" charset="0"/>
                <a:cs typeface="Times New Roman" pitchFamily="18" charset="0"/>
              </a:rPr>
              <a:t>CIMDP Syndromes Distinct from CIDP</a:t>
            </a:r>
          </a:p>
        </p:txBody>
      </p:sp>
      <p:sp>
        <p:nvSpPr>
          <p:cNvPr id="28676" name="Subtitle 2"/>
          <p:cNvSpPr>
            <a:spLocks noGrp="1"/>
          </p:cNvSpPr>
          <p:nvPr>
            <p:ph type="subTitle" idx="1"/>
          </p:nvPr>
        </p:nvSpPr>
        <p:spPr>
          <a:xfrm>
            <a:off x="571500" y="1785938"/>
            <a:ext cx="8143875" cy="4572000"/>
          </a:xfrm>
        </p:spPr>
        <p:txBody>
          <a:bodyPr/>
          <a:lstStyle/>
          <a:p>
            <a:pPr algn="just" eaLnBrk="1" hangingPunct="1"/>
            <a:r>
              <a:rPr lang="en-US" sz="2400" smtClean="0">
                <a:solidFill>
                  <a:srgbClr val="FFFF00"/>
                </a:solidFill>
                <a:latin typeface="Times New Roman" pitchFamily="18" charset="0"/>
                <a:cs typeface="Times New Roman" pitchFamily="18" charset="0"/>
              </a:rPr>
              <a:t>Multifocal Motor Neuropathy (with conduction block)  (MMN)</a:t>
            </a:r>
          </a:p>
          <a:p>
            <a:pPr algn="just" eaLnBrk="1" hangingPunct="1"/>
            <a:r>
              <a:rPr lang="en-US" sz="2400" smtClean="0">
                <a:solidFill>
                  <a:srgbClr val="FFFF00"/>
                </a:solidFill>
                <a:latin typeface="Times New Roman" pitchFamily="18" charset="0"/>
                <a:cs typeface="Times New Roman" pitchFamily="18" charset="0"/>
              </a:rPr>
              <a:t>Anti-MAG neuropathy</a:t>
            </a:r>
          </a:p>
          <a:p>
            <a:pPr algn="just" eaLnBrk="1" hangingPunct="1"/>
            <a:endParaRPr lang="en-US" sz="2400" smtClean="0">
              <a:solidFill>
                <a:srgbClr val="FFFF00"/>
              </a:solidFill>
              <a:latin typeface="Times New Roman" pitchFamily="18" charset="0"/>
              <a:cs typeface="Times New Roman" pitchFamily="18" charset="0"/>
            </a:endParaRPr>
          </a:p>
          <a:p>
            <a:pPr algn="just" eaLnBrk="1" hangingPunct="1"/>
            <a:r>
              <a:rPr lang="en-US" sz="2400" smtClean="0">
                <a:solidFill>
                  <a:srgbClr val="FFFF00"/>
                </a:solidFill>
                <a:latin typeface="Times New Roman" pitchFamily="18" charset="0"/>
                <a:cs typeface="Times New Roman" pitchFamily="18" charset="0"/>
              </a:rPr>
              <a:t>Polyneuropathy associated with osteosclerotic multiple myeloma (with or without rest of POEMS syndrome)</a:t>
            </a:r>
          </a:p>
          <a:p>
            <a:pPr algn="just" eaLnBrk="1" hangingPunct="1"/>
            <a:endParaRPr lang="en-US" sz="2400" smtClean="0">
              <a:solidFill>
                <a:srgbClr val="FFFF00"/>
              </a:solidFill>
              <a:latin typeface="Times New Roman" pitchFamily="18" charset="0"/>
              <a:cs typeface="Times New Roman" pitchFamily="18" charset="0"/>
            </a:endParaRPr>
          </a:p>
          <a:p>
            <a:pPr algn="just" eaLnBrk="1" hangingPunct="1"/>
            <a:r>
              <a:rPr lang="en-US" sz="2400" smtClean="0">
                <a:solidFill>
                  <a:srgbClr val="FFFF00"/>
                </a:solidFill>
                <a:latin typeface="Times New Roman" pitchFamily="18" charset="0"/>
                <a:cs typeface="Times New Roman" pitchFamily="18" charset="0"/>
              </a:rPr>
              <a:t>Polyneuropathy associated with monoclonal gammopathy (MGUS) (not anti-MAG)</a:t>
            </a:r>
          </a:p>
          <a:p>
            <a:pPr algn="just" eaLnBrk="1" hangingPunct="1"/>
            <a:endParaRPr lang="en-US" sz="2400" smtClean="0">
              <a:solidFill>
                <a:srgbClr val="FFFF00"/>
              </a:solidFill>
              <a:latin typeface="Times New Roman" pitchFamily="18" charset="0"/>
              <a:cs typeface="Times New Roman" pitchFamily="18" charset="0"/>
            </a:endParaRPr>
          </a:p>
          <a:p>
            <a:pPr algn="just" eaLnBrk="1" hangingPunct="1"/>
            <a:r>
              <a:rPr lang="en-US" sz="2400" smtClean="0">
                <a:solidFill>
                  <a:srgbClr val="FFFF00"/>
                </a:solidFill>
                <a:latin typeface="Times New Roman" pitchFamily="18" charset="0"/>
                <a:cs typeface="Times New Roman" pitchFamily="18" charset="0"/>
              </a:rPr>
              <a:t>Chronic ataxic neuropathy and ophthalmoplegia  (CANOMAD)</a:t>
            </a:r>
          </a:p>
          <a:p>
            <a:pPr algn="just" eaLnBrk="1" hangingPunct="1"/>
            <a:endParaRPr lang="en-US" sz="2800" smtClean="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0708193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ctrTitle"/>
          </p:nvPr>
        </p:nvSpPr>
        <p:spPr>
          <a:xfrm>
            <a:off x="714375" y="285750"/>
            <a:ext cx="7772400" cy="1470025"/>
          </a:xfrm>
        </p:spPr>
        <p:txBody>
          <a:bodyPr/>
          <a:lstStyle/>
          <a:p>
            <a:pPr eaLnBrk="1" hangingPunct="1"/>
            <a:r>
              <a:rPr lang="en-US" b="1" smtClean="0">
                <a:solidFill>
                  <a:srgbClr val="FFFF00"/>
                </a:solidFill>
                <a:latin typeface="Times New Roman" pitchFamily="18" charset="0"/>
                <a:cs typeface="Times New Roman" pitchFamily="18" charset="0"/>
              </a:rPr>
              <a:t>Autoantibody Associations</a:t>
            </a:r>
          </a:p>
        </p:txBody>
      </p:sp>
      <p:sp>
        <p:nvSpPr>
          <p:cNvPr id="29700" name="Subtitle 2"/>
          <p:cNvSpPr>
            <a:spLocks noGrp="1"/>
          </p:cNvSpPr>
          <p:nvPr>
            <p:ph type="subTitle" idx="1"/>
          </p:nvPr>
        </p:nvSpPr>
        <p:spPr>
          <a:xfrm>
            <a:off x="428625" y="1643063"/>
            <a:ext cx="8358188" cy="4786312"/>
          </a:xfrm>
        </p:spPr>
        <p:txBody>
          <a:bodyPr/>
          <a:lstStyle/>
          <a:p>
            <a:pPr eaLnBrk="1" hangingPunct="1"/>
            <a:r>
              <a:rPr lang="en-US" smtClean="0">
                <a:solidFill>
                  <a:srgbClr val="FFFF00"/>
                </a:solidFill>
                <a:latin typeface="Times New Roman" pitchFamily="18" charset="0"/>
                <a:cs typeface="Times New Roman" pitchFamily="18" charset="0"/>
              </a:rPr>
              <a:t>Some of  these syndromes are associated with specific autoantibodies :</a:t>
            </a:r>
          </a:p>
          <a:p>
            <a:pPr eaLnBrk="1" hangingPunct="1"/>
            <a:endParaRPr lang="en-US" smtClean="0">
              <a:solidFill>
                <a:srgbClr val="FFFF00"/>
              </a:solidFill>
              <a:latin typeface="Times New Roman" pitchFamily="18" charset="0"/>
              <a:cs typeface="Times New Roman" pitchFamily="18" charset="0"/>
            </a:endParaRPr>
          </a:p>
          <a:p>
            <a:pPr eaLnBrk="1" hangingPunct="1"/>
            <a:r>
              <a:rPr lang="en-US" smtClean="0">
                <a:solidFill>
                  <a:srgbClr val="FFFF00"/>
                </a:solidFill>
                <a:latin typeface="Times New Roman" pitchFamily="18" charset="0"/>
                <a:cs typeface="Times New Roman" pitchFamily="18" charset="0"/>
              </a:rPr>
              <a:t>MMN (anti-ganglioside  abs GM1, GD1a)</a:t>
            </a:r>
          </a:p>
          <a:p>
            <a:pPr eaLnBrk="1" hangingPunct="1"/>
            <a:endParaRPr lang="en-US" smtClean="0">
              <a:solidFill>
                <a:srgbClr val="FFFF00"/>
              </a:solidFill>
              <a:latin typeface="Times New Roman" pitchFamily="18" charset="0"/>
              <a:cs typeface="Times New Roman" pitchFamily="18" charset="0"/>
            </a:endParaRPr>
          </a:p>
          <a:p>
            <a:pPr eaLnBrk="1" hangingPunct="1"/>
            <a:r>
              <a:rPr lang="en-US" smtClean="0">
                <a:solidFill>
                  <a:srgbClr val="FFFF00"/>
                </a:solidFill>
                <a:latin typeface="Times New Roman" pitchFamily="18" charset="0"/>
                <a:cs typeface="Times New Roman" pitchFamily="18" charset="0"/>
              </a:rPr>
              <a:t>Anti-MAG neuropathy (anti-MAG abs)</a:t>
            </a:r>
          </a:p>
          <a:p>
            <a:pPr eaLnBrk="1" hangingPunct="1"/>
            <a:endParaRPr lang="en-US" smtClean="0">
              <a:solidFill>
                <a:srgbClr val="FFFF00"/>
              </a:solidFill>
              <a:latin typeface="Times New Roman" pitchFamily="18" charset="0"/>
              <a:cs typeface="Times New Roman" pitchFamily="18" charset="0"/>
            </a:endParaRPr>
          </a:p>
          <a:p>
            <a:pPr eaLnBrk="1" hangingPunct="1"/>
            <a:r>
              <a:rPr lang="en-US" smtClean="0">
                <a:solidFill>
                  <a:srgbClr val="FFFF00"/>
                </a:solidFill>
                <a:latin typeface="Times New Roman" pitchFamily="18" charset="0"/>
                <a:cs typeface="Times New Roman" pitchFamily="18" charset="0"/>
              </a:rPr>
              <a:t>CANOMAD (anti-disialosyl abs)</a:t>
            </a:r>
          </a:p>
          <a:p>
            <a:pPr eaLnBrk="1" hangingPunct="1"/>
            <a:endParaRPr lang="en-US" smtClean="0">
              <a:solidFill>
                <a:schemeClr val="tx1"/>
              </a:solidFill>
              <a:latin typeface="Times New Roman" pitchFamily="18" charset="0"/>
              <a:cs typeface="Times New Roman" pitchFamily="18" charset="0"/>
            </a:endParaRPr>
          </a:p>
          <a:p>
            <a:pPr eaLnBrk="1" hangingPunct="1"/>
            <a:endParaRPr lang="en-US"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273786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ctrTitle"/>
          </p:nvPr>
        </p:nvSpPr>
        <p:spPr>
          <a:xfrm>
            <a:off x="785813" y="285750"/>
            <a:ext cx="7772400" cy="1470025"/>
          </a:xfrm>
        </p:spPr>
        <p:txBody>
          <a:bodyPr/>
          <a:lstStyle/>
          <a:p>
            <a:pPr eaLnBrk="1" hangingPunct="1"/>
            <a:r>
              <a:rPr lang="en-US" b="1" smtClean="0">
                <a:solidFill>
                  <a:srgbClr val="FFFF00"/>
                </a:solidFill>
                <a:latin typeface="Times New Roman" pitchFamily="18" charset="0"/>
                <a:cs typeface="Times New Roman" pitchFamily="18" charset="0"/>
              </a:rPr>
              <a:t>CIDMP Syndromes Distinct From CIDP</a:t>
            </a:r>
          </a:p>
        </p:txBody>
      </p:sp>
      <p:sp>
        <p:nvSpPr>
          <p:cNvPr id="30724" name="Subtitle 2"/>
          <p:cNvSpPr>
            <a:spLocks noGrp="1"/>
          </p:cNvSpPr>
          <p:nvPr>
            <p:ph type="subTitle" idx="1"/>
          </p:nvPr>
        </p:nvSpPr>
        <p:spPr>
          <a:xfrm>
            <a:off x="357188" y="1714500"/>
            <a:ext cx="8501062" cy="4929188"/>
          </a:xfrm>
        </p:spPr>
        <p:txBody>
          <a:bodyPr/>
          <a:lstStyle/>
          <a:p>
            <a:pPr algn="l" eaLnBrk="1" hangingPunct="1"/>
            <a:r>
              <a:rPr lang="en-US" sz="2400" smtClean="0">
                <a:solidFill>
                  <a:srgbClr val="FFFF00"/>
                </a:solidFill>
                <a:latin typeface="Times New Roman" pitchFamily="18" charset="0"/>
                <a:cs typeface="Times New Roman" pitchFamily="18" charset="0"/>
              </a:rPr>
              <a:t>With auto-antibody                              Without auto-antibody </a:t>
            </a:r>
          </a:p>
          <a:p>
            <a:pPr algn="l" eaLnBrk="1" hangingPunct="1"/>
            <a:r>
              <a:rPr lang="en-US" sz="2400" smtClean="0">
                <a:solidFill>
                  <a:srgbClr val="FFFF00"/>
                </a:solidFill>
                <a:latin typeface="Times New Roman" pitchFamily="18" charset="0"/>
                <a:cs typeface="Times New Roman" pitchFamily="18" charset="0"/>
              </a:rPr>
              <a:t>Associations  	                                       Associations				</a:t>
            </a:r>
          </a:p>
          <a:p>
            <a:pPr algn="just" eaLnBrk="1" hangingPunct="1"/>
            <a:r>
              <a:rPr lang="en-US" sz="2000" smtClean="0">
                <a:solidFill>
                  <a:srgbClr val="FFFF00"/>
                </a:solidFill>
                <a:latin typeface="Times New Roman" pitchFamily="18" charset="0"/>
                <a:cs typeface="Times New Roman" pitchFamily="18" charset="0"/>
              </a:rPr>
              <a:t>MMN				Neuropathy associated  with IgM 						monoclonal gammopathy (without anti-MAG</a:t>
            </a:r>
          </a:p>
          <a:p>
            <a:pPr algn="just" eaLnBrk="1" hangingPunct="1"/>
            <a:r>
              <a:rPr lang="en-US" sz="2000" smtClean="0">
                <a:solidFill>
                  <a:srgbClr val="FFFF00"/>
                </a:solidFill>
                <a:latin typeface="Times New Roman" pitchFamily="18" charset="0"/>
                <a:cs typeface="Times New Roman" pitchFamily="18" charset="0"/>
              </a:rPr>
              <a:t>Anti-MAG neuropathy 		 antibodies or anti-disialosyl abs)	</a:t>
            </a:r>
          </a:p>
          <a:p>
            <a:pPr algn="just" eaLnBrk="1" hangingPunct="1"/>
            <a:endParaRPr lang="en-US" sz="2000" smtClean="0">
              <a:solidFill>
                <a:srgbClr val="FFFF00"/>
              </a:solidFill>
              <a:latin typeface="Times New Roman" pitchFamily="18" charset="0"/>
              <a:cs typeface="Times New Roman" pitchFamily="18" charset="0"/>
            </a:endParaRPr>
          </a:p>
          <a:p>
            <a:pPr algn="just" eaLnBrk="1" hangingPunct="1"/>
            <a:r>
              <a:rPr lang="en-US" sz="2000" smtClean="0">
                <a:solidFill>
                  <a:srgbClr val="FFFF00"/>
                </a:solidFill>
                <a:latin typeface="Times New Roman" pitchFamily="18" charset="0"/>
                <a:cs typeface="Times New Roman" pitchFamily="18" charset="0"/>
              </a:rPr>
              <a:t>CANOMAD			</a:t>
            </a:r>
          </a:p>
          <a:p>
            <a:pPr algn="just" eaLnBrk="1" hangingPunct="1"/>
            <a:r>
              <a:rPr lang="en-US" sz="1600" smtClean="0">
                <a:solidFill>
                  <a:srgbClr val="FFFF00"/>
                </a:solidFill>
                <a:latin typeface="Times New Roman" pitchFamily="18" charset="0"/>
                <a:cs typeface="Times New Roman" pitchFamily="18" charset="0"/>
              </a:rPr>
              <a:t>				-Can present similar by to classic CIDP or any atypical 							CIDP variants</a:t>
            </a:r>
          </a:p>
          <a:p>
            <a:pPr algn="just" eaLnBrk="1" hangingPunct="1"/>
            <a:r>
              <a:rPr lang="en-US" sz="1600" smtClean="0">
                <a:solidFill>
                  <a:srgbClr val="FFFF00"/>
                </a:solidFill>
                <a:latin typeface="Times New Roman" pitchFamily="18" charset="0"/>
                <a:cs typeface="Times New Roman" pitchFamily="18" charset="0"/>
              </a:rPr>
              <a:t>				</a:t>
            </a:r>
          </a:p>
          <a:p>
            <a:pPr algn="just" eaLnBrk="1" hangingPunct="1"/>
            <a:r>
              <a:rPr lang="en-US" sz="1600" smtClean="0">
                <a:solidFill>
                  <a:srgbClr val="FFFF00"/>
                </a:solidFill>
                <a:latin typeface="Times New Roman" pitchFamily="18" charset="0"/>
                <a:cs typeface="Times New Roman" pitchFamily="18" charset="0"/>
              </a:rPr>
              <a:t>				 -Does not respond well to IVIG (and often is 						refractory to all treatment)</a:t>
            </a:r>
          </a:p>
        </p:txBody>
      </p:sp>
    </p:spTree>
    <p:extLst>
      <p:ext uri="{BB962C8B-B14F-4D97-AF65-F5344CB8AC3E}">
        <p14:creationId xmlns:p14="http://schemas.microsoft.com/office/powerpoint/2010/main" val="15711295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ctrTitle"/>
          </p:nvPr>
        </p:nvSpPr>
        <p:spPr>
          <a:xfrm>
            <a:off x="214313" y="0"/>
            <a:ext cx="8572500" cy="2000250"/>
          </a:xfrm>
        </p:spPr>
        <p:txBody>
          <a:bodyPr/>
          <a:lstStyle/>
          <a:p>
            <a:pPr eaLnBrk="1" hangingPunct="1"/>
            <a:r>
              <a:rPr lang="en-US" b="1" smtClean="0">
                <a:solidFill>
                  <a:srgbClr val="FFFF00"/>
                </a:solidFill>
                <a:latin typeface="Times New Roman" pitchFamily="18" charset="0"/>
                <a:cs typeface="Times New Roman" pitchFamily="18" charset="0"/>
              </a:rPr>
              <a:t>Demyelinating Polyneuropathy Associated with osteosclerotic Multiple Myeloma</a:t>
            </a:r>
          </a:p>
        </p:txBody>
      </p:sp>
      <p:sp>
        <p:nvSpPr>
          <p:cNvPr id="31748" name="Subtitle 2"/>
          <p:cNvSpPr>
            <a:spLocks noGrp="1"/>
          </p:cNvSpPr>
          <p:nvPr>
            <p:ph type="subTitle" idx="1"/>
          </p:nvPr>
        </p:nvSpPr>
        <p:spPr>
          <a:xfrm>
            <a:off x="500063" y="2143125"/>
            <a:ext cx="8001000" cy="4429125"/>
          </a:xfrm>
        </p:spPr>
        <p:txBody>
          <a:bodyPr/>
          <a:lstStyle/>
          <a:p>
            <a:pPr algn="just" eaLnBrk="1" hangingPunct="1"/>
            <a:r>
              <a:rPr lang="en-US" sz="2400" smtClean="0">
                <a:solidFill>
                  <a:srgbClr val="FFFF00"/>
                </a:solidFill>
                <a:latin typeface="Times New Roman" pitchFamily="18" charset="0"/>
                <a:cs typeface="Times New Roman" pitchFamily="18" charset="0"/>
              </a:rPr>
              <a:t>Osteosclerotic myeloma =3% of MM usually does NOT include bone pain as sx 50% will have Polyneuropathy</a:t>
            </a:r>
          </a:p>
          <a:p>
            <a:pPr algn="just" eaLnBrk="1" hangingPunct="1"/>
            <a:endParaRPr lang="en-US" sz="2400" smtClean="0">
              <a:solidFill>
                <a:srgbClr val="FFFF00"/>
              </a:solidFill>
              <a:latin typeface="Times New Roman" pitchFamily="18" charset="0"/>
              <a:cs typeface="Times New Roman" pitchFamily="18" charset="0"/>
            </a:endParaRPr>
          </a:p>
          <a:p>
            <a:pPr algn="just" eaLnBrk="1" hangingPunct="1"/>
            <a:r>
              <a:rPr lang="en-US" sz="2400" smtClean="0">
                <a:solidFill>
                  <a:srgbClr val="FFFF00"/>
                </a:solidFill>
                <a:latin typeface="Times New Roman" pitchFamily="18" charset="0"/>
                <a:cs typeface="Times New Roman" pitchFamily="18" charset="0"/>
              </a:rPr>
              <a:t>Polyneuropathy often presenting symptom</a:t>
            </a:r>
          </a:p>
          <a:p>
            <a:pPr algn="just" eaLnBrk="1" hangingPunct="1"/>
            <a:endParaRPr lang="en-US" sz="2400" smtClean="0">
              <a:solidFill>
                <a:srgbClr val="FFFF00"/>
              </a:solidFill>
              <a:latin typeface="Times New Roman" pitchFamily="18" charset="0"/>
              <a:cs typeface="Times New Roman" pitchFamily="18" charset="0"/>
            </a:endParaRPr>
          </a:p>
          <a:p>
            <a:pPr algn="just" eaLnBrk="1" hangingPunct="1"/>
            <a:r>
              <a:rPr lang="en-US" sz="2400" smtClean="0">
                <a:solidFill>
                  <a:srgbClr val="FFFF00"/>
                </a:solidFill>
                <a:latin typeface="Times New Roman" pitchFamily="18" charset="0"/>
                <a:cs typeface="Times New Roman" pitchFamily="18" charset="0"/>
              </a:rPr>
              <a:t>Will have monoclonal IgG/IgA, but level may be low, and often missed on SPEP (need IFE)</a:t>
            </a:r>
          </a:p>
          <a:p>
            <a:pPr algn="just" eaLnBrk="1" hangingPunct="1"/>
            <a:endParaRPr lang="en-US" sz="2400" smtClean="0">
              <a:solidFill>
                <a:srgbClr val="FFFF00"/>
              </a:solidFill>
              <a:latin typeface="Times New Roman" pitchFamily="18" charset="0"/>
              <a:cs typeface="Times New Roman" pitchFamily="18" charset="0"/>
            </a:endParaRPr>
          </a:p>
          <a:p>
            <a:pPr algn="just" eaLnBrk="1" hangingPunct="1"/>
            <a:r>
              <a:rPr lang="en-US" sz="2400" smtClean="0">
                <a:solidFill>
                  <a:srgbClr val="FFFF00"/>
                </a:solidFill>
                <a:latin typeface="Times New Roman" pitchFamily="18" charset="0"/>
                <a:cs typeface="Times New Roman" pitchFamily="18" charset="0"/>
              </a:rPr>
              <a:t>May be part of POEMS syndrome (polyneuropathy,  organomegaly,  endocrinopathy,  M-protein,  skin changes)</a:t>
            </a:r>
          </a:p>
        </p:txBody>
      </p:sp>
    </p:spTree>
    <p:extLst>
      <p:ext uri="{BB962C8B-B14F-4D97-AF65-F5344CB8AC3E}">
        <p14:creationId xmlns:p14="http://schemas.microsoft.com/office/powerpoint/2010/main" val="76476426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ctrTitle"/>
          </p:nvPr>
        </p:nvSpPr>
        <p:spPr>
          <a:xfrm>
            <a:off x="500063" y="214313"/>
            <a:ext cx="7772400" cy="1857375"/>
          </a:xfrm>
        </p:spPr>
        <p:txBody>
          <a:bodyPr/>
          <a:lstStyle/>
          <a:p>
            <a:pPr eaLnBrk="1" hangingPunct="1"/>
            <a:r>
              <a:rPr lang="en-US" b="1" smtClean="0">
                <a:solidFill>
                  <a:srgbClr val="FFFF00"/>
                </a:solidFill>
                <a:latin typeface="Times New Roman" pitchFamily="18" charset="0"/>
                <a:cs typeface="Times New Roman" pitchFamily="18" charset="0"/>
              </a:rPr>
              <a:t>Demyelinating Polyneuropathy Associated with osteosclerotic Multiple Myeloma</a:t>
            </a:r>
          </a:p>
        </p:txBody>
      </p:sp>
      <p:sp>
        <p:nvSpPr>
          <p:cNvPr id="32772" name="Subtitle 2"/>
          <p:cNvSpPr>
            <a:spLocks noGrp="1"/>
          </p:cNvSpPr>
          <p:nvPr>
            <p:ph type="subTitle" idx="1"/>
          </p:nvPr>
        </p:nvSpPr>
        <p:spPr>
          <a:xfrm>
            <a:off x="428625" y="2428875"/>
            <a:ext cx="8429625" cy="4214813"/>
          </a:xfrm>
        </p:spPr>
        <p:txBody>
          <a:bodyPr/>
          <a:lstStyle/>
          <a:p>
            <a:pPr algn="just" eaLnBrk="1" hangingPunct="1"/>
            <a:r>
              <a:rPr lang="en-US" sz="2800" smtClean="0">
                <a:solidFill>
                  <a:srgbClr val="FFFF00"/>
                </a:solidFill>
                <a:latin typeface="Times New Roman" pitchFamily="18" charset="0"/>
                <a:cs typeface="Times New Roman" pitchFamily="18" charset="0"/>
              </a:rPr>
              <a:t>Should consider diagnosis in patients with monoclonal gammopathy and demyelinating polyneuropathy.</a:t>
            </a:r>
          </a:p>
          <a:p>
            <a:pPr algn="just" eaLnBrk="1" hangingPunct="1"/>
            <a:endParaRPr lang="en-US" sz="2800" smtClean="0">
              <a:solidFill>
                <a:srgbClr val="FFFF00"/>
              </a:solidFill>
              <a:latin typeface="Times New Roman" pitchFamily="18" charset="0"/>
              <a:cs typeface="Times New Roman" pitchFamily="18" charset="0"/>
            </a:endParaRPr>
          </a:p>
          <a:p>
            <a:pPr algn="just" eaLnBrk="1" hangingPunct="1"/>
            <a:r>
              <a:rPr lang="en-US" sz="2800" smtClean="0">
                <a:solidFill>
                  <a:srgbClr val="FFFF00"/>
                </a:solidFill>
                <a:latin typeface="Times New Roman" pitchFamily="18" charset="0"/>
                <a:cs typeface="Times New Roman" pitchFamily="18" charset="0"/>
              </a:rPr>
              <a:t>Skeletal survey (bone scan not sensitive for osteosclerotic lesions)</a:t>
            </a:r>
          </a:p>
          <a:p>
            <a:pPr algn="just" eaLnBrk="1" hangingPunct="1"/>
            <a:endParaRPr lang="en-US" sz="2800" smtClean="0">
              <a:solidFill>
                <a:srgbClr val="FFFF00"/>
              </a:solidFill>
              <a:latin typeface="Times New Roman" pitchFamily="18" charset="0"/>
              <a:cs typeface="Times New Roman" pitchFamily="18" charset="0"/>
            </a:endParaRPr>
          </a:p>
          <a:p>
            <a:pPr algn="just" eaLnBrk="1" hangingPunct="1"/>
            <a:r>
              <a:rPr lang="en-US" sz="2800" smtClean="0">
                <a:solidFill>
                  <a:srgbClr val="FFFF00"/>
                </a:solidFill>
                <a:latin typeface="Times New Roman" pitchFamily="18" charset="0"/>
                <a:cs typeface="Times New Roman" pitchFamily="18" charset="0"/>
              </a:rPr>
              <a:t>Effective treatment of cancer often results in improvement of neuropathy, little else is effective</a:t>
            </a:r>
          </a:p>
        </p:txBody>
      </p:sp>
    </p:spTree>
    <p:extLst>
      <p:ext uri="{BB962C8B-B14F-4D97-AF65-F5344CB8AC3E}">
        <p14:creationId xmlns:p14="http://schemas.microsoft.com/office/powerpoint/2010/main" val="28503283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ctrTitle"/>
          </p:nvPr>
        </p:nvSpPr>
        <p:spPr>
          <a:xfrm>
            <a:off x="500063" y="285750"/>
            <a:ext cx="7772400" cy="1857375"/>
          </a:xfrm>
        </p:spPr>
        <p:txBody>
          <a:bodyPr/>
          <a:lstStyle/>
          <a:p>
            <a:pPr eaLnBrk="1" hangingPunct="1"/>
            <a:r>
              <a:rPr lang="en-US" b="1" smtClean="0">
                <a:solidFill>
                  <a:srgbClr val="FFFF00"/>
                </a:solidFill>
                <a:latin typeface="Times New Roman" pitchFamily="18" charset="0"/>
                <a:cs typeface="Times New Roman" pitchFamily="18" charset="0"/>
              </a:rPr>
              <a:t>CIMDP Syndromes distinct from CIDP with Autoantibody Associations</a:t>
            </a:r>
          </a:p>
        </p:txBody>
      </p:sp>
      <p:sp>
        <p:nvSpPr>
          <p:cNvPr id="33796" name="Subtitle 2"/>
          <p:cNvSpPr>
            <a:spLocks noGrp="1"/>
          </p:cNvSpPr>
          <p:nvPr>
            <p:ph type="subTitle" idx="1"/>
          </p:nvPr>
        </p:nvSpPr>
        <p:spPr>
          <a:xfrm>
            <a:off x="500063" y="2357438"/>
            <a:ext cx="8143875" cy="3500437"/>
          </a:xfrm>
        </p:spPr>
        <p:txBody>
          <a:bodyPr/>
          <a:lstStyle/>
          <a:p>
            <a:pPr algn="just" eaLnBrk="1" hangingPunct="1">
              <a:buFont typeface="Arial" charset="0"/>
              <a:buChar char="•"/>
            </a:pPr>
            <a:r>
              <a:rPr lang="en-US" smtClean="0">
                <a:solidFill>
                  <a:srgbClr val="FFFF00"/>
                </a:solidFill>
                <a:latin typeface="Times New Roman" pitchFamily="18" charset="0"/>
                <a:cs typeface="Times New Roman" pitchFamily="18" charset="0"/>
              </a:rPr>
              <a:t>Multifocal Motor Neuropathy</a:t>
            </a:r>
          </a:p>
          <a:p>
            <a:pPr algn="just" eaLnBrk="1" hangingPunct="1">
              <a:buFont typeface="Arial" charset="0"/>
              <a:buChar char="•"/>
            </a:pPr>
            <a:endParaRPr lang="en-US" smtClean="0">
              <a:solidFill>
                <a:srgbClr val="FFFF00"/>
              </a:solidFill>
              <a:latin typeface="Times New Roman" pitchFamily="18" charset="0"/>
              <a:cs typeface="Times New Roman" pitchFamily="18" charset="0"/>
            </a:endParaRPr>
          </a:p>
          <a:p>
            <a:pPr algn="just" eaLnBrk="1" hangingPunct="1">
              <a:buFont typeface="Arial" charset="0"/>
              <a:buChar char="•"/>
            </a:pPr>
            <a:r>
              <a:rPr lang="en-US" smtClean="0">
                <a:solidFill>
                  <a:srgbClr val="FFFF00"/>
                </a:solidFill>
                <a:latin typeface="Times New Roman" pitchFamily="18" charset="0"/>
                <a:cs typeface="Times New Roman" pitchFamily="18" charset="0"/>
              </a:rPr>
              <a:t>Anti-MAG Neuropathy (More on these symptoms in next lecture)</a:t>
            </a:r>
          </a:p>
          <a:p>
            <a:pPr algn="just" eaLnBrk="1" hangingPunct="1">
              <a:buFont typeface="Arial" charset="0"/>
              <a:buChar char="•"/>
            </a:pPr>
            <a:endParaRPr lang="en-US" smtClean="0">
              <a:solidFill>
                <a:srgbClr val="FFFF00"/>
              </a:solidFill>
              <a:latin typeface="Times New Roman" pitchFamily="18" charset="0"/>
              <a:cs typeface="Times New Roman" pitchFamily="18" charset="0"/>
            </a:endParaRPr>
          </a:p>
          <a:p>
            <a:pPr algn="just" eaLnBrk="1" hangingPunct="1">
              <a:buFont typeface="Arial" charset="0"/>
              <a:buChar char="•"/>
            </a:pPr>
            <a:r>
              <a:rPr lang="en-US" smtClean="0">
                <a:solidFill>
                  <a:srgbClr val="FFFF00"/>
                </a:solidFill>
                <a:latin typeface="Times New Roman" pitchFamily="18" charset="0"/>
                <a:cs typeface="Times New Roman" pitchFamily="18" charset="0"/>
              </a:rPr>
              <a:t>CANOMAD</a:t>
            </a:r>
          </a:p>
          <a:p>
            <a:pPr algn="just" eaLnBrk="1" hangingPunct="1"/>
            <a:endParaRPr lang="en-US" smtClean="0">
              <a:solidFill>
                <a:schemeClr val="tx1"/>
              </a:solidFill>
              <a:latin typeface="Times New Roman" pitchFamily="18" charset="0"/>
              <a:cs typeface="Times New Roman" pitchFamily="18" charset="0"/>
            </a:endParaRPr>
          </a:p>
          <a:p>
            <a:pPr algn="just" eaLnBrk="1" hangingPunct="1"/>
            <a:endParaRPr lang="en-US"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4753888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ctrTitle"/>
          </p:nvPr>
        </p:nvSpPr>
        <p:spPr>
          <a:xfrm>
            <a:off x="714375" y="285750"/>
            <a:ext cx="7772400" cy="1143000"/>
          </a:xfrm>
        </p:spPr>
        <p:txBody>
          <a:bodyPr/>
          <a:lstStyle/>
          <a:p>
            <a:pPr eaLnBrk="1" hangingPunct="1"/>
            <a:r>
              <a:rPr lang="en-US" b="1" smtClean="0">
                <a:solidFill>
                  <a:srgbClr val="FFFF00"/>
                </a:solidFill>
                <a:latin typeface="Times New Roman" pitchFamily="18" charset="0"/>
                <a:cs typeface="Times New Roman" pitchFamily="18" charset="0"/>
              </a:rPr>
              <a:t>CIMDPs</a:t>
            </a:r>
          </a:p>
        </p:txBody>
      </p:sp>
      <p:sp>
        <p:nvSpPr>
          <p:cNvPr id="34820" name="Subtitle 2"/>
          <p:cNvSpPr>
            <a:spLocks noGrp="1"/>
          </p:cNvSpPr>
          <p:nvPr>
            <p:ph type="subTitle" idx="1"/>
          </p:nvPr>
        </p:nvSpPr>
        <p:spPr>
          <a:xfrm>
            <a:off x="500063" y="1643063"/>
            <a:ext cx="8215312" cy="4429125"/>
          </a:xfrm>
        </p:spPr>
        <p:txBody>
          <a:bodyPr/>
          <a:lstStyle/>
          <a:p>
            <a:pPr algn="just" eaLnBrk="1" hangingPunct="1"/>
            <a:r>
              <a:rPr lang="en-US" sz="2400" b="1" u="sng" smtClean="0">
                <a:solidFill>
                  <a:srgbClr val="FFFF00"/>
                </a:solidFill>
                <a:latin typeface="Times New Roman" pitchFamily="18" charset="0"/>
                <a:cs typeface="Times New Roman" pitchFamily="18" charset="0"/>
              </a:rPr>
              <a:t>Classical and Atypical CIDP      	Non-CIDP Syndromes</a:t>
            </a:r>
          </a:p>
          <a:p>
            <a:pPr algn="just" eaLnBrk="1" hangingPunct="1"/>
            <a:endParaRPr lang="en-US" sz="2400" smtClean="0">
              <a:solidFill>
                <a:srgbClr val="FFFF00"/>
              </a:solidFill>
              <a:latin typeface="Times New Roman" pitchFamily="18" charset="0"/>
              <a:cs typeface="Times New Roman" pitchFamily="18" charset="0"/>
            </a:endParaRPr>
          </a:p>
          <a:p>
            <a:pPr algn="just" eaLnBrk="1" hangingPunct="1"/>
            <a:r>
              <a:rPr lang="en-US" sz="2400" smtClean="0">
                <a:solidFill>
                  <a:srgbClr val="FFFF00"/>
                </a:solidFill>
                <a:latin typeface="Times New Roman" pitchFamily="18" charset="0"/>
                <a:cs typeface="Times New Roman" pitchFamily="18" charset="0"/>
              </a:rPr>
              <a:t>CSF protein:                                 	CSF protein:</a:t>
            </a:r>
          </a:p>
          <a:p>
            <a:pPr algn="just" eaLnBrk="1" hangingPunct="1"/>
            <a:r>
              <a:rPr lang="en-US" sz="2400" smtClean="0">
                <a:solidFill>
                  <a:srgbClr val="FFFF00"/>
                </a:solidFill>
                <a:latin typeface="Times New Roman" pitchFamily="18" charset="0"/>
                <a:cs typeface="Times New Roman" pitchFamily="18" charset="0"/>
              </a:rPr>
              <a:t>Mild, moderate		     	minimal to no elevation</a:t>
            </a:r>
          </a:p>
          <a:p>
            <a:pPr algn="just" eaLnBrk="1" hangingPunct="1"/>
            <a:r>
              <a:rPr lang="en-US" sz="2400" smtClean="0">
                <a:solidFill>
                  <a:srgbClr val="FFFF00"/>
                </a:solidFill>
                <a:latin typeface="Times New Roman" pitchFamily="18" charset="0"/>
                <a:cs typeface="Times New Roman" pitchFamily="18" charset="0"/>
              </a:rPr>
              <a:t>          elevation</a:t>
            </a:r>
          </a:p>
          <a:p>
            <a:pPr algn="just" eaLnBrk="1" hangingPunct="1"/>
            <a:endParaRPr lang="en-US" sz="2400" smtClean="0">
              <a:solidFill>
                <a:srgbClr val="FFFF00"/>
              </a:solidFill>
              <a:latin typeface="Times New Roman" pitchFamily="18" charset="0"/>
              <a:cs typeface="Times New Roman" pitchFamily="18" charset="0"/>
            </a:endParaRPr>
          </a:p>
          <a:p>
            <a:pPr algn="just" eaLnBrk="1" hangingPunct="1"/>
            <a:r>
              <a:rPr lang="en-US" sz="2400" smtClean="0">
                <a:solidFill>
                  <a:srgbClr val="FFFF00"/>
                </a:solidFill>
                <a:latin typeface="Times New Roman" pitchFamily="18" charset="0"/>
                <a:cs typeface="Times New Roman" pitchFamily="18" charset="0"/>
              </a:rPr>
              <a:t>Prednisone/steroid:			 Prednisone/steroid: 	</a:t>
            </a:r>
          </a:p>
          <a:p>
            <a:pPr algn="just" eaLnBrk="1" hangingPunct="1"/>
            <a:r>
              <a:rPr lang="en-US" sz="2400" smtClean="0">
                <a:solidFill>
                  <a:srgbClr val="FFFF00"/>
                </a:solidFill>
                <a:latin typeface="Times New Roman" pitchFamily="18" charset="0"/>
                <a:cs typeface="Times New Roman" pitchFamily="18" charset="0"/>
              </a:rPr>
              <a:t> 	good response			poor or no response</a:t>
            </a:r>
          </a:p>
          <a:p>
            <a:pPr algn="just" eaLnBrk="1" hangingPunct="1"/>
            <a:endParaRPr lang="en-US" sz="2400" smtClean="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6765943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8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9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0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1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2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3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4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5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2281</Words>
  <Application>Microsoft Office PowerPoint</Application>
  <PresentationFormat>On-screen Show (4:3)</PresentationFormat>
  <Paragraphs>467</Paragraphs>
  <Slides>103</Slides>
  <Notes>1</Notes>
  <HiddenSlides>6</HiddenSlides>
  <MMClips>0</MMClips>
  <ScaleCrop>false</ScaleCrop>
  <HeadingPairs>
    <vt:vector size="4" baseType="variant">
      <vt:variant>
        <vt:lpstr>Theme</vt:lpstr>
      </vt:variant>
      <vt:variant>
        <vt:i4>30</vt:i4>
      </vt:variant>
      <vt:variant>
        <vt:lpstr>Slide Titles</vt:lpstr>
      </vt:variant>
      <vt:variant>
        <vt:i4>103</vt:i4>
      </vt:variant>
    </vt:vector>
  </HeadingPairs>
  <TitlesOfParts>
    <vt:vector size="133"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Globe</vt:lpstr>
      <vt:lpstr>1_Globe</vt:lpstr>
      <vt:lpstr>2_Globe</vt:lpstr>
      <vt:lpstr>3_Globe</vt:lpstr>
      <vt:lpstr>4_Globe</vt:lpstr>
      <vt:lpstr>5_Globe</vt:lpstr>
      <vt:lpstr>6_Globe</vt:lpstr>
      <vt:lpstr>7_Globe</vt:lpstr>
      <vt:lpstr>8_Globe</vt:lpstr>
      <vt:lpstr>9_Globe</vt:lpstr>
      <vt:lpstr>10_Globe</vt:lpstr>
      <vt:lpstr>11_Globe</vt:lpstr>
      <vt:lpstr>12_Globe</vt:lpstr>
      <vt:lpstr>13_Globe</vt:lpstr>
      <vt:lpstr>14_Globe</vt:lpstr>
      <vt:lpstr>15_Globe</vt:lpstr>
      <vt:lpstr>9_Office Theme</vt:lpstr>
      <vt:lpstr>11_Office Theme</vt:lpstr>
      <vt:lpstr>12_Office Theme</vt:lpstr>
      <vt:lpstr>Couture</vt:lpstr>
      <vt:lpstr>Default Design</vt:lpstr>
      <vt:lpstr>Peripheral nerve disorders:  A practical overview</vt:lpstr>
      <vt:lpstr> What is the Peripheral Nervous System?</vt:lpstr>
      <vt:lpstr>The PNS  (Emphasizing Motor Structures)</vt:lpstr>
      <vt:lpstr>Introduction</vt:lpstr>
      <vt:lpstr>Introduction</vt:lpstr>
      <vt:lpstr>Peripheral nervous system</vt:lpstr>
      <vt:lpstr>Peripheral nervous system</vt:lpstr>
      <vt:lpstr>Classification</vt:lpstr>
      <vt:lpstr>PowerPoint Presentation</vt:lpstr>
      <vt:lpstr>Classification</vt:lpstr>
      <vt:lpstr>Symptoms of PNS Disease</vt:lpstr>
      <vt:lpstr>Signs of PNS Disease</vt:lpstr>
      <vt:lpstr>Reflexes… repeated</vt:lpstr>
      <vt:lpstr>Reflexes… repeated</vt:lpstr>
      <vt:lpstr>Classification</vt:lpstr>
      <vt:lpstr>Definitions </vt:lpstr>
      <vt:lpstr>Definitions</vt:lpstr>
      <vt:lpstr>PowerPoint Presentation</vt:lpstr>
      <vt:lpstr>PowerPoint Presentation</vt:lpstr>
      <vt:lpstr>PowerPoint Presentation</vt:lpstr>
      <vt:lpstr>Mononeuropathy</vt:lpstr>
      <vt:lpstr>Mononeuropathy</vt:lpstr>
      <vt:lpstr>Important Mononeuropathies</vt:lpstr>
      <vt:lpstr>PowerPoint Presentation</vt:lpstr>
      <vt:lpstr>PowerPoint Presentation</vt:lpstr>
      <vt:lpstr>PowerPoint Presentation</vt:lpstr>
      <vt:lpstr>Mononeuritis multiplex</vt:lpstr>
      <vt:lpstr>Mononeuritis multiplex</vt:lpstr>
      <vt:lpstr>Mononeuritis multiplex</vt:lpstr>
      <vt:lpstr>PowerPoint Presentation</vt:lpstr>
      <vt:lpstr>Peripheral Polyneuropathy</vt:lpstr>
      <vt:lpstr>PowerPoint Presentation</vt:lpstr>
      <vt:lpstr>Polyneuropathy</vt:lpstr>
      <vt:lpstr>Polyneuropathy</vt:lpstr>
      <vt:lpstr>Polyneuropathy</vt:lpstr>
      <vt:lpstr>Polyneuropathy</vt:lpstr>
      <vt:lpstr>Polyneuropathy</vt:lpstr>
      <vt:lpstr>Clinical features</vt:lpstr>
      <vt:lpstr>Clinical features</vt:lpstr>
      <vt:lpstr>Clinical features</vt:lpstr>
      <vt:lpstr>Clinical features</vt:lpstr>
      <vt:lpstr>“Peripheral Neuropathy”</vt:lpstr>
      <vt:lpstr>Peripheral polyneuropathy symptoms</vt:lpstr>
      <vt:lpstr>TYPES AND CAUSES OF PERIPHERAL NEUROPATHY </vt:lpstr>
      <vt:lpstr>Common causes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Diagnosis</vt:lpstr>
      <vt:lpstr>Diagnosis</vt:lpstr>
      <vt:lpstr>Treatment</vt:lpstr>
      <vt:lpstr>Treatment</vt:lpstr>
      <vt:lpstr>Neuropathic pain</vt:lpstr>
      <vt:lpstr>Neuropathic pain</vt:lpstr>
      <vt:lpstr>Neuropathic pain</vt:lpstr>
      <vt:lpstr>PowerPoint Presentation</vt:lpstr>
      <vt:lpstr>Guillain barre syndrome</vt:lpstr>
      <vt:lpstr>GBS</vt:lpstr>
      <vt:lpstr>GBS</vt:lpstr>
      <vt:lpstr>PowerPoint Presentation</vt:lpstr>
      <vt:lpstr>PowerPoint Presentation</vt:lpstr>
      <vt:lpstr>Immune-Mediated Polyneuropathy: Introduction</vt:lpstr>
      <vt:lpstr>CIMDPs: Introduction</vt:lpstr>
      <vt:lpstr> The Chronic Immune-Mediated Demyelinating Polyneuropathies</vt:lpstr>
      <vt:lpstr>Overview: CIMDPs</vt:lpstr>
      <vt:lpstr>Overview: More Detail</vt:lpstr>
      <vt:lpstr>Overview: More Detail</vt:lpstr>
      <vt:lpstr>Chronic Inflammatory Demyelinating Polyneuropathy</vt:lpstr>
      <vt:lpstr>CIDP</vt:lpstr>
      <vt:lpstr>CIDP-Epidemiology</vt:lpstr>
      <vt:lpstr>CIDP-Pathopsysiology</vt:lpstr>
      <vt:lpstr>CIDP: Clinical Presentation</vt:lpstr>
      <vt:lpstr>CIDP- Classic Phenotype</vt:lpstr>
      <vt:lpstr>CIDP: Diagnostic Studies</vt:lpstr>
      <vt:lpstr>CIDP: Electrophysiological Tests</vt:lpstr>
      <vt:lpstr>CIDP: Diagnosis</vt:lpstr>
      <vt:lpstr>CIDP</vt:lpstr>
      <vt:lpstr>CIDP: Diagnostic Challenges</vt:lpstr>
      <vt:lpstr>CIDP: Treatment Options </vt:lpstr>
      <vt:lpstr>Treatment duration</vt:lpstr>
      <vt:lpstr>CIDP: Treatment Summary</vt:lpstr>
      <vt:lpstr>PowerPoint Presentation</vt:lpstr>
      <vt:lpstr>Atypical CIDP</vt:lpstr>
      <vt:lpstr>Atypical CIDP: Multifocal Sensorimotor</vt:lpstr>
      <vt:lpstr>Atypical CIDP: Distal Symmetrical</vt:lpstr>
      <vt:lpstr>Atypical CIDP: Sensory CIDP</vt:lpstr>
      <vt:lpstr>Atypical CIDP Variants</vt:lpstr>
      <vt:lpstr>CIMDPs distinct from CIDP</vt:lpstr>
      <vt:lpstr>CIMDP Syndromes Distinct from CIDP</vt:lpstr>
      <vt:lpstr>Autoantibody Associations</vt:lpstr>
      <vt:lpstr>CIDMP Syndromes Distinct From CIDP</vt:lpstr>
      <vt:lpstr>Demyelinating Polyneuropathy Associated with osteosclerotic Multiple Myeloma</vt:lpstr>
      <vt:lpstr>Demyelinating Polyneuropathy Associated with osteosclerotic Multiple Myeloma</vt:lpstr>
      <vt:lpstr>CIMDP Syndromes distinct from CIDP with Autoantibody Associations</vt:lpstr>
      <vt:lpstr>CIMDPs</vt:lpstr>
      <vt:lpstr>CIDP: as superimposed syndrome</vt:lpstr>
      <vt:lpstr>Chronic Immune-Mediated Demyelinating Polyneuropathies</vt:lpstr>
      <vt:lpstr>MMN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AROUSHA</dc:creator>
  <cp:lastModifiedBy>AROUSHA</cp:lastModifiedBy>
  <cp:revision>35</cp:revision>
  <dcterms:created xsi:type="dcterms:W3CDTF">2017-08-11T11:49:42Z</dcterms:created>
  <dcterms:modified xsi:type="dcterms:W3CDTF">2018-07-25T19:13:43Z</dcterms:modified>
</cp:coreProperties>
</file>