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6"/>
  </p:notesMasterIdLst>
  <p:sldIdLst>
    <p:sldId id="256" r:id="rId2"/>
    <p:sldId id="257" r:id="rId3"/>
    <p:sldId id="258" r:id="rId4"/>
    <p:sldId id="259" r:id="rId5"/>
    <p:sldId id="309" r:id="rId6"/>
    <p:sldId id="260" r:id="rId7"/>
    <p:sldId id="261" r:id="rId8"/>
    <p:sldId id="262" r:id="rId9"/>
    <p:sldId id="263" r:id="rId10"/>
    <p:sldId id="264" r:id="rId11"/>
    <p:sldId id="265" r:id="rId12"/>
    <p:sldId id="308"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300" r:id="rId46"/>
    <p:sldId id="298" r:id="rId47"/>
    <p:sldId id="299" r:id="rId48"/>
    <p:sldId id="301" r:id="rId49"/>
    <p:sldId id="302" r:id="rId50"/>
    <p:sldId id="303" r:id="rId51"/>
    <p:sldId id="304" r:id="rId52"/>
    <p:sldId id="305" r:id="rId53"/>
    <p:sldId id="306" r:id="rId54"/>
    <p:sldId id="307"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50" d="100"/>
          <a:sy n="50" d="100"/>
        </p:scale>
        <p:origin x="-14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4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6EB3D-AA18-486C-8BFB-0624ACFB48DA}" type="datetimeFigureOut">
              <a:rPr lang="en-US" smtClean="0"/>
              <a:pPr/>
              <a:t>2/10/2016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A43F89-4BA7-4371-A18D-3BB0A2B72223}" type="slidenum">
              <a:rPr lang="en-US" smtClean="0"/>
              <a:pPr/>
              <a:t>‹#›</a:t>
            </a:fld>
            <a:endParaRPr lang="en-US"/>
          </a:p>
        </p:txBody>
      </p:sp>
    </p:spTree>
    <p:extLst>
      <p:ext uri="{BB962C8B-B14F-4D97-AF65-F5344CB8AC3E}">
        <p14:creationId xmlns:p14="http://schemas.microsoft.com/office/powerpoint/2010/main" val="4133200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A43F89-4BA7-4371-A18D-3BB0A2B72223}" type="slidenum">
              <a:rPr lang="en-US" smtClean="0"/>
              <a:pPr/>
              <a:t>50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2/10/2016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2/10/2016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2/10/2016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2/10/2016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0" y="609600"/>
            <a:ext cx="1754006" cy="707886"/>
          </a:xfrm>
          <a:prstGeom prst="rect">
            <a:avLst/>
          </a:prstGeom>
          <a:noFill/>
        </p:spPr>
        <p:txBody>
          <a:bodyPr wrap="none" rtlCol="0">
            <a:spAutoFit/>
          </a:bodyPr>
          <a:lstStyle/>
          <a:p>
            <a:pPr algn="r" rtl="1"/>
            <a:r>
              <a:rPr lang="fa-IR" sz="4000" dirty="0" smtClean="0"/>
              <a:t>به نام خدا</a:t>
            </a:r>
            <a:endParaRPr lang="en-US" sz="4000" dirty="0"/>
          </a:p>
        </p:txBody>
      </p:sp>
      <p:sp>
        <p:nvSpPr>
          <p:cNvPr id="5" name="TextBox 4"/>
          <p:cNvSpPr txBox="1"/>
          <p:nvPr/>
        </p:nvSpPr>
        <p:spPr>
          <a:xfrm>
            <a:off x="3505200" y="2590800"/>
            <a:ext cx="1492716" cy="1107996"/>
          </a:xfrm>
          <a:prstGeom prst="rect">
            <a:avLst/>
          </a:prstGeom>
          <a:noFill/>
        </p:spPr>
        <p:txBody>
          <a:bodyPr wrap="none" rtlCol="0">
            <a:spAutoFit/>
          </a:bodyPr>
          <a:lstStyle/>
          <a:p>
            <a:r>
              <a:rPr lang="fa-IR" sz="6600" dirty="0" smtClean="0"/>
              <a:t>تشنج</a:t>
            </a:r>
            <a:endParaRPr lang="en-US" sz="6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144000" cy="13619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Generalized Seizure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هاي ژنراليزه بر اثر تخليه ي ديس شارژها از هر دو نيمكره به طور همزمان ايجاد مي شوند و چند نوع دارند. تونيك- كلونيك، آبسانس، ميوكلونيك و آتونيك</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0" y="243840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تشنج </a:t>
            </a:r>
            <a:r>
              <a:rPr kumimoji="0" lang="en-US" sz="2400" b="0" i="0" u="none" strike="noStrike" cap="none" normalizeH="0" baseline="0" dirty="0" err="1" smtClean="0">
                <a:ln>
                  <a:noFill/>
                </a:ln>
                <a:solidFill>
                  <a:srgbClr val="FF0000"/>
                </a:solidFill>
                <a:effectLst/>
                <a:latin typeface="Calibri" pitchFamily="34" charset="0"/>
                <a:ea typeface="Times New Roman" pitchFamily="18" charset="0"/>
                <a:cs typeface="B Zar" charset="-78"/>
              </a:rPr>
              <a:t>Grandmal</a:t>
            </a: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(تونيك- كلونيك ژنراليزه)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شايعترين فرم در انواع ژنراليزه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Grandmal</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 gen S.</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تشنجي بدون اورا است و به طور ناگهاني و بدون علايم هشدار دهنده شروع مي شود.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چرا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Generalized Seizure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اختلال هوشياري داريم؟ چون هر دو كورتكس درگير است.</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91440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تشنج گراندمال دو فاز وجود دارد: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انقباضات عضلاني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Tonic</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10 تا 30 ثانيه طول مي كشد. به طور كلاسيك در تمام بدن است. بيمار حالت اوپيستوتونوس پيدا مي كنند، به علت انقباض عضلات فك زبانش را گاز مي گيرد و به علت تجمع ترشحات در حلق سيانوزه مي شود.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Over activity</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سيستم سمپاتيك دارد (تاكي كاردي ميدرياز،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HTN</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شروع تشنج بيمار دچار حالت جيغ زدن به علت اسپاسم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Vocal Cord</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مي شود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ictal</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 crying</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p>
          <a:p>
            <a:pPr marL="0" marR="0" lvl="0" indent="0" algn="r" defTabSz="914400" rtl="1" eaLnBrk="0" fontAlgn="base" latinLnBrk="0" hangingPunct="0">
              <a:lnSpc>
                <a:spcPct val="100000"/>
              </a:lnSpc>
              <a:spcBef>
                <a:spcPct val="0"/>
              </a:spcBef>
              <a:spcAft>
                <a:spcPct val="0"/>
              </a:spcAft>
              <a:buClrTx/>
              <a:buSzTx/>
              <a:buFontTx/>
              <a:buChar char="•"/>
              <a:tabLst/>
            </a:pPr>
            <a:endParaRPr lang="fa-IR" sz="28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فاز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clonic</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(شل شدن متناوب) 60- 30 ثانيه طول مي كشد. به علت سوار شدن دوره هايي از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Relaxation </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عضلات روي انقباضات تونيك است و تا آخر تشنج ادامه مي يابد. مدت شل شدن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&lt;</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1 دقيقه نيست. پس در اين فاز بيمار مي لرزد (حركات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jerky</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و خروج كف از دهان رخ مي دهد و مي تواند بي اختياري ادراري ايجاد شود</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9076.jpg"/>
          <p:cNvPicPr>
            <a:picLocks noChangeAspect="1"/>
          </p:cNvPicPr>
          <p:nvPr/>
        </p:nvPicPr>
        <p:blipFill>
          <a:blip r:embed="rId2"/>
          <a:stretch>
            <a:fillRect/>
          </a:stretch>
        </p:blipFill>
        <p:spPr>
          <a:xfrm>
            <a:off x="457200" y="533400"/>
            <a:ext cx="7772400" cy="5486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30480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بعد از اين مرحله بيمار به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post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a:rPr>
              <a:t>ichtal</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مي رود، چون از بس كه نورون گلوكز مصرف كرده خسته شده!!!</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0" y="1447800"/>
            <a:ext cx="9144000" cy="33701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مشخصات فاز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Post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ictal</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شامل عدم پاسخدهي بيمار، كانفيوژن، شل شدن عضلاني و افزايش بزاق است كه مي تواند منجر به تنفس همراه با استريدور و انسداد نسبي مجاري هوايي شود.</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توجه: اگر بيمار پست ايكتال نداشت، يعني تشنج گراندمال نداشته است.</a:t>
            </a:r>
          </a:p>
          <a:p>
            <a:pPr marL="0" marR="0" lvl="0" indent="0" algn="justLow" defTabSz="914400" rtl="1" eaLnBrk="0" fontAlgn="base" latinLnBrk="0" hangingPunct="0">
              <a:lnSpc>
                <a:spcPct val="100000"/>
              </a:lnSpc>
              <a:spcBef>
                <a:spcPct val="0"/>
              </a:spcBef>
              <a:spcAft>
                <a:spcPct val="0"/>
              </a:spcAft>
              <a:buClrTx/>
              <a:buSzTx/>
              <a:buFontTx/>
              <a:buNone/>
              <a:tabLst/>
            </a:pPr>
            <a:endParaRPr lang="fa-IR" sz="2400" dirty="0" smtClean="0">
              <a:latin typeface="Times New Roman" pitchFamily="18" charset="0"/>
              <a:cs typeface="B Zar"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بعد از فاز پست ايكتال، بيمار كم كم هوشيار (اورينتاسيون كامل در عرض 30-10 دقيقه) مي شود و سردرد و درد عضلاني دارد و بي حال است و بد ارتباط برقرار مي كند.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5" name="Rectangle 3"/>
          <p:cNvSpPr>
            <a:spLocks noChangeArrowheads="1"/>
          </p:cNvSpPr>
          <p:nvPr/>
        </p:nvSpPr>
        <p:spPr bwMode="auto">
          <a:xfrm>
            <a:off x="2808611" y="5410200"/>
            <a:ext cx="633538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در اين نوع تشنج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LDH, CPK</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و پرولاكتين افزايش دارند.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838200"/>
            <a:ext cx="9144000" cy="43165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معاينه ي باليني پس از تشنج طبيعي است و تنها يافته ي مثبت مي تواند بابنسكي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UP</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باشد. حتي اگر بيمار هوشيار نباشد، پاسخ مردمك به نور طبيعي است. اگر ضعف موقت داشت، نشان دهنده ي فلج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Todd's</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و بيانگر ضايعه موضعي مغز است كه بررسي بيشتري لازم دارد.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توجه: در لوكاليزاسيون ضايعه علايم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prodromal</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هيچ اهميتي ندارند.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علايم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prodromal</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 علايمي هستند كه چند ساعت قبل از تشنج ظاهر مي شوند مثل دلواپسي، درد شكم و ... . در حاليكه او را به صورت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immediately</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قبل از تشنج رخ مي دهد.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توجه: بيمار معمولاً او را به خاطر ندارد اما علايم پردرومال را به خاطر مي آورد</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r>
              <a:rPr kumimoji="0" lang="en-US" sz="105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60960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تشنج گراندمال: به صورت زير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فاز تونيك: افزايش فعاليت ژنراليزه سريع با ولتاژ پايين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(generalized low- voltage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fastac</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 سپس تخليه هاي پر دامنه به صورت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Polyspike</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درفاز كلونيك: نماي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Spike &amp; wave</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فاز پست ايكتال: نماي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Diffuse slowing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كه با برگشت تدريجي هوشياري از بين مي رود.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تشنج ژنراليزه مي تواند فقط تونيك يا فقط كلونيك باشد.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38100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Petimal</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يا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Absence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بچه ها شايعتر است. پيك 4 تا 8 سال دارد. تشنج جنراليزه اي است كه ريشه فاميلي و ژنتيكي دارد.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ژنراليزه اي است كه با از دست رفتن كوتاه مدت (10-5 ثانيه) هوشياري و قطع ارتباط با محيط بدون از دست دادن كنترل وضعيت بدن مشخص مي شود. در حين تشنج، حركات ظريف مثل پلك زدن و چرخاندن مختصر سر يا دست شايع است و پس از قطع تشنج اورينتاسيون سريعاً و به طور كامل برمي گردد و بر خلاف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Grandmal</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اورا ندارد. سقوط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(falling down)</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ندارد. فاز پست ايكتال ندارد.</a:t>
            </a:r>
            <a:endPar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تشنج ابسانس ممكن است بيمار صورتش حركات خاصي داشته باشد</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B Zar" charset="-78"/>
              </a:rPr>
              <a:t>(mimic)</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لبها را حركت دهد و پلكها بزند. اين حالتها در تشنجهاي ابسانس خيلي شايع است اما اتوماتيسم نادر است</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r>
              <a:rPr kumimoji="0" lang="en-US" sz="1100" b="0" i="0" u="none" strike="noStrike" cap="none" normalizeH="0" baseline="0" dirty="0" smtClean="0">
                <a:ln>
                  <a:noFill/>
                </a:ln>
                <a:solidFill>
                  <a:schemeClr val="tx1"/>
                </a:solidFill>
                <a:effectLst/>
                <a:latin typeface="Arial" pitchFamily="34"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3048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نكته مهم: كليد اصلي تشخيص صرع ابسانس عبارتند از:</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روياهاي روزانه غيرقابل توصيف</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افت تحصيلي كه توسط آموزگاران تشخيص داده مي شود.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0" y="1595021"/>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ابسانس دو نوع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Typical</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هنگام هيپرونتيلاسيون الگوي تخليه الكتريكي قرينه و ژنراليزه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spike &amp; wave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با فركانس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3Hz</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(3 سيكل در ثانيه) با شروع و توقف ناگهاني دارند. علامت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Unexplained day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Driming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(خيالپردازي هاي روزانه غيرقابل توضيح) دارند. افت درسي مي دهد.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هاي ابسانس تيپيك اغلب با تشنج هاي تونيك- كلونيك ژنراليزه مرتبط و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mixed</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نمي باشند، اما بيماران معمولاً مشكلات عصبي ديگري ندارند و معمولا به درمان با ضد تشنج هاي اختصاصي (اتوسوكساميد و سديم والپروات) به خوبي پاسخ مي دهند. تقريباً 70-60% اين بيماران، در دوران نوجواني خود به خود بهبودي پيدا خواهند كرد.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86200"/>
            <a:ext cx="8686800" cy="1200329"/>
          </a:xfrm>
          <a:prstGeom prst="rect">
            <a:avLst/>
          </a:prstGeom>
        </p:spPr>
        <p:txBody>
          <a:bodyPr wrap="square">
            <a:spAutoFit/>
          </a:bodyPr>
          <a:lstStyle/>
          <a:p>
            <a:r>
              <a:rPr lang="fa-IR" sz="2400" dirty="0" smtClean="0"/>
              <a:t>نكته: تشنج هاي ابسانس اتيپيك معمولاً با اختلالات ساختماني منتشر يا چند كانوني مغز مرتبط هستند و ممكن است با ساير نشانه هاي اختلال عملكردي مثل عقب ماندگي ذهني همراه باشند. درمان آن والپروات سديم است ولي كمتر پاسخ مي دهند.</a:t>
            </a:r>
            <a:endParaRPr lang="en-US" sz="2400" dirty="0"/>
          </a:p>
        </p:txBody>
      </p:sp>
      <p:sp>
        <p:nvSpPr>
          <p:cNvPr id="4" name="Rectangle 3"/>
          <p:cNvSpPr/>
          <p:nvPr/>
        </p:nvSpPr>
        <p:spPr>
          <a:xfrm>
            <a:off x="0" y="838200"/>
            <a:ext cx="9144000" cy="1938992"/>
          </a:xfrm>
          <a:prstGeom prst="rect">
            <a:avLst/>
          </a:prstGeom>
        </p:spPr>
        <p:txBody>
          <a:bodyPr wrap="square">
            <a:spAutoFit/>
          </a:bodyPr>
          <a:lstStyle/>
          <a:p>
            <a:pPr lvl="0" algn="r" rtl="1" eaLnBrk="0" fontAlgn="base" hangingPunct="0">
              <a:spcBef>
                <a:spcPct val="0"/>
              </a:spcBef>
              <a:spcAft>
                <a:spcPct val="0"/>
              </a:spcAft>
              <a:buFontTx/>
              <a:buChar char="•"/>
            </a:pPr>
            <a:r>
              <a:rPr lang="en-US" sz="2400" dirty="0" smtClean="0">
                <a:latin typeface="Calibri" pitchFamily="34" charset="0"/>
                <a:ea typeface="Times New Roman" pitchFamily="18" charset="0"/>
                <a:cs typeface="B Zar" charset="-78"/>
              </a:rPr>
              <a:t>Atypical</a:t>
            </a:r>
            <a:r>
              <a:rPr lang="fa-IR" sz="2400" dirty="0" smtClean="0">
                <a:latin typeface="Times New Roman" pitchFamily="18" charset="0"/>
                <a:ea typeface="Times New Roman" pitchFamily="18" charset="0"/>
                <a:cs typeface="B Zar" charset="-78"/>
              </a:rPr>
              <a:t>: تشنج هاي ابسانس آتيپيك: از نظر باليني و الكتروفيزيولوژيك با تشنج هاي ابسانس تيپيك متفاوت مي باشد. به عنوان مثال: وقفه در هوشياري معمولاً طولاني تر، و شروع و توقف آن تدريجي تر است و تشنج با نشانه هاي حركتي واضح تري همراه است كه ممكن است به صورت فوكال يا يكطرفه باشند. در </a:t>
            </a:r>
            <a:r>
              <a:rPr lang="en-US" sz="2400" dirty="0" smtClean="0">
                <a:latin typeface="Calibri" pitchFamily="34" charset="0"/>
                <a:ea typeface="Times New Roman" pitchFamily="18" charset="0"/>
                <a:cs typeface="B Zar" charset="-78"/>
              </a:rPr>
              <a:t>EEG</a:t>
            </a:r>
            <a:r>
              <a:rPr lang="fa-IR" sz="2400" dirty="0" smtClean="0">
                <a:latin typeface="Times New Roman" pitchFamily="18" charset="0"/>
                <a:ea typeface="Times New Roman" pitchFamily="18" charset="0"/>
                <a:cs typeface="B Zar" charset="-78"/>
              </a:rPr>
              <a:t> نماي </a:t>
            </a:r>
            <a:r>
              <a:rPr lang="en-US" sz="2400" dirty="0" smtClean="0">
                <a:latin typeface="Calibri" pitchFamily="34" charset="0"/>
                <a:ea typeface="Times New Roman" pitchFamily="18" charset="0"/>
                <a:cs typeface="B Zar" charset="-78"/>
              </a:rPr>
              <a:t>Slow spike- and wave</a:t>
            </a:r>
            <a:r>
              <a:rPr lang="fa-IR" sz="2400" dirty="0" smtClean="0">
                <a:latin typeface="Times New Roman" pitchFamily="18" charset="0"/>
                <a:ea typeface="Times New Roman" pitchFamily="18" charset="0"/>
                <a:cs typeface="B Zar" charset="-78"/>
              </a:rPr>
              <a:t> به طور ژنراليزه با فركانس </a:t>
            </a:r>
            <a:r>
              <a:rPr lang="en-US" sz="2400" dirty="0" smtClean="0">
                <a:latin typeface="Calibri" pitchFamily="34" charset="0"/>
                <a:ea typeface="Times New Roman" pitchFamily="18" charset="0"/>
                <a:cs typeface="B Zar" charset="-78"/>
              </a:rPr>
              <a:t>≤2.5s</a:t>
            </a:r>
            <a:r>
              <a:rPr lang="fa-IR" sz="2400" dirty="0" smtClean="0">
                <a:latin typeface="Times New Roman" pitchFamily="18" charset="0"/>
                <a:ea typeface="Times New Roman" pitchFamily="18" charset="0"/>
                <a:cs typeface="B Zar" charset="-78"/>
              </a:rPr>
              <a:t> ديده مي شود (نه فركانس 3 هرتز).</a:t>
            </a:r>
            <a:endParaRPr lang="fa-I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9144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FF0000"/>
                </a:solidFill>
                <a:effectLst/>
                <a:latin typeface="B Zar"/>
                <a:ea typeface="Times New Roman" pitchFamily="18" charset="0"/>
                <a:cs typeface="Arial" pitchFamily="34" charset="0"/>
              </a:rPr>
              <a:t>(تشنج ميوكلونيك ژنراليزه)</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يك تشنج ژنراليزه ميوكلونيك، با ميوكلونوس همراه است.</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ميوكلونوس عبارت است از انقباضات عضلاني ناگهاني و كوتاه مدت كه ممكن است تمام يا قسمتي از بدن را فراگيرد. يك شكل شايع ميوكلونوس حركت ناگهاني پرشي است كه هنگام به خواب رفتن رخ مي دهد.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B Zar"/>
                <a:ea typeface="Times New Roman" pitchFamily="18" charset="0"/>
                <a:cs typeface="Arial" pitchFamily="34" charset="0"/>
              </a:rPr>
              <a:t>صرع ميوكلونيك جوانان </a:t>
            </a:r>
            <a:r>
              <a:rPr kumimoji="0" lang="en-US" sz="2400" b="0" i="0" u="none" strike="noStrike" cap="none" normalizeH="0" baseline="0" dirty="0" smtClean="0">
                <a:ln>
                  <a:noFill/>
                </a:ln>
                <a:solidFill>
                  <a:srgbClr val="FF0000"/>
                </a:solidFill>
                <a:effectLst/>
                <a:latin typeface="Calibri" pitchFamily="34" charset="0"/>
                <a:ea typeface="Times New Roman" pitchFamily="18" charset="0"/>
                <a:cs typeface="B Zar"/>
              </a:rPr>
              <a:t>(JME)</a:t>
            </a:r>
            <a:r>
              <a:rPr kumimoji="0" lang="fa-IR" sz="2400" b="0" i="0" u="none" strike="noStrike" cap="none" normalizeH="0" baseline="0" dirty="0" smtClean="0">
                <a:ln>
                  <a:noFill/>
                </a:ln>
                <a:solidFill>
                  <a:srgbClr val="FF0000"/>
                </a:solidFill>
                <a:effectLst/>
                <a:latin typeface="B Zar"/>
                <a:ea typeface="Times New Roman" pitchFamily="18" charset="0"/>
                <a:cs typeface="Arial" pitchFamily="34" charset="0"/>
              </a:rPr>
              <a:t> شايعترين نوع آن است. </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دو طرفه است و بيشتر در نوجوانان است. با محروميت از خواب تشديد مي شود. صبحها بيشتر است. هوشياري معمولاً حفظ مي شود مگر اينكه ميوكلونوس بسيار شديد باشد.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تشنجي است خوش خيم و به دارو خوب جواب مي دهد (به خصوص سديم والپروات).</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تشنج ميوكلونيك معمولاً با ساير انواع تشنج هاي ژنراليزه همراه است و در نوع جوانان تظاهر اصلي صرع است. همزمان با ميوكلونوس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EEG</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تخليه هاي الكتريكي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Slow spike- and wave</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دو طرفه ديده مي شوند.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990600"/>
            <a:ext cx="6172200" cy="369332"/>
          </a:xfrm>
          <a:prstGeom prst="rect">
            <a:avLst/>
          </a:prstGeom>
          <a:noFill/>
        </p:spPr>
        <p:txBody>
          <a:bodyPr wrap="square" rtlCol="0">
            <a:spAutoFit/>
          </a:bodyPr>
          <a:lstStyle/>
          <a:p>
            <a:r>
              <a:rPr lang="fa-IR" dirty="0" smtClean="0"/>
              <a:t> است پس مربوط به کورتکس می شود </a:t>
            </a:r>
            <a:r>
              <a:rPr lang="en-US" dirty="0" smtClean="0"/>
              <a:t>focal cortical discharge </a:t>
            </a:r>
            <a:r>
              <a:rPr lang="fa-IR" dirty="0" smtClean="0"/>
              <a:t>تشنج</a:t>
            </a:r>
            <a:endParaRPr lang="en-US" dirty="0"/>
          </a:p>
        </p:txBody>
      </p:sp>
      <p:sp>
        <p:nvSpPr>
          <p:cNvPr id="3" name="TextBox 2"/>
          <p:cNvSpPr txBox="1"/>
          <p:nvPr/>
        </p:nvSpPr>
        <p:spPr>
          <a:xfrm>
            <a:off x="392886" y="1905000"/>
            <a:ext cx="8751114" cy="369332"/>
          </a:xfrm>
          <a:prstGeom prst="rect">
            <a:avLst/>
          </a:prstGeom>
          <a:noFill/>
        </p:spPr>
        <p:txBody>
          <a:bodyPr wrap="none" rtlCol="0">
            <a:spAutoFit/>
          </a:bodyPr>
          <a:lstStyle/>
          <a:p>
            <a:r>
              <a:rPr lang="fa-IR" dirty="0" smtClean="0"/>
              <a:t>صرع:اگر تشنج به دلیل یک روند زمینه ای مزمن تکرار شود صرع نامیده می شود که شامل 3/ تا 5/ جامعه میشود</a:t>
            </a:r>
            <a:endParaRPr lang="en-US" dirty="0"/>
          </a:p>
        </p:txBody>
      </p:sp>
      <p:sp>
        <p:nvSpPr>
          <p:cNvPr id="4" name="TextBox 3"/>
          <p:cNvSpPr txBox="1"/>
          <p:nvPr/>
        </p:nvSpPr>
        <p:spPr>
          <a:xfrm>
            <a:off x="3733800" y="3048000"/>
            <a:ext cx="5181868" cy="369332"/>
          </a:xfrm>
          <a:prstGeom prst="rect">
            <a:avLst/>
          </a:prstGeom>
          <a:noFill/>
        </p:spPr>
        <p:txBody>
          <a:bodyPr wrap="none" rtlCol="0">
            <a:spAutoFit/>
          </a:bodyPr>
          <a:lstStyle/>
          <a:p>
            <a:r>
              <a:rPr lang="fa-IR" dirty="0" smtClean="0"/>
              <a:t>نامیده می شود.</a:t>
            </a:r>
            <a:r>
              <a:rPr lang="en-US" dirty="0" smtClean="0"/>
              <a:t>convulsion</a:t>
            </a:r>
            <a:r>
              <a:rPr lang="fa-IR" dirty="0" smtClean="0"/>
              <a:t>اگر تشنج قسمت حرکتی نیز داشته باشد</a:t>
            </a:r>
            <a:endParaRPr lang="en-US" dirty="0"/>
          </a:p>
        </p:txBody>
      </p:sp>
      <p:sp>
        <p:nvSpPr>
          <p:cNvPr id="5" name="TextBox 4"/>
          <p:cNvSpPr txBox="1"/>
          <p:nvPr/>
        </p:nvSpPr>
        <p:spPr>
          <a:xfrm>
            <a:off x="7341161" y="4267200"/>
            <a:ext cx="1498039" cy="369332"/>
          </a:xfrm>
          <a:prstGeom prst="rect">
            <a:avLst/>
          </a:prstGeom>
          <a:noFill/>
        </p:spPr>
        <p:txBody>
          <a:bodyPr wrap="none" rtlCol="0">
            <a:spAutoFit/>
          </a:bodyPr>
          <a:lstStyle/>
          <a:p>
            <a:r>
              <a:rPr lang="en-US" dirty="0" smtClean="0"/>
              <a:t>Partial seizure</a:t>
            </a:r>
            <a:endParaRPr lang="en-US" dirty="0"/>
          </a:p>
        </p:txBody>
      </p:sp>
      <p:sp>
        <p:nvSpPr>
          <p:cNvPr id="6" name="TextBox 5"/>
          <p:cNvSpPr txBox="1"/>
          <p:nvPr/>
        </p:nvSpPr>
        <p:spPr>
          <a:xfrm>
            <a:off x="6748987" y="5574268"/>
            <a:ext cx="2014013" cy="369332"/>
          </a:xfrm>
          <a:prstGeom prst="rect">
            <a:avLst/>
          </a:prstGeom>
          <a:noFill/>
        </p:spPr>
        <p:txBody>
          <a:bodyPr wrap="none" rtlCol="0">
            <a:spAutoFit/>
          </a:bodyPr>
          <a:lstStyle/>
          <a:p>
            <a:r>
              <a:rPr lang="en-US" dirty="0" smtClean="0"/>
              <a:t>Generalized seizure</a:t>
            </a:r>
            <a:endParaRPr lang="en-US" dirty="0"/>
          </a:p>
        </p:txBody>
      </p:sp>
      <p:sp>
        <p:nvSpPr>
          <p:cNvPr id="11" name="Left Arrow 10"/>
          <p:cNvSpPr/>
          <p:nvPr/>
        </p:nvSpPr>
        <p:spPr>
          <a:xfrm>
            <a:off x="6400800" y="4343400"/>
            <a:ext cx="978408"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5715000" y="5650468"/>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905000" y="4267200"/>
            <a:ext cx="4419599" cy="369332"/>
          </a:xfrm>
          <a:prstGeom prst="rect">
            <a:avLst/>
          </a:prstGeom>
          <a:noFill/>
        </p:spPr>
        <p:txBody>
          <a:bodyPr wrap="square" rtlCol="0">
            <a:spAutoFit/>
          </a:bodyPr>
          <a:lstStyle/>
          <a:p>
            <a:r>
              <a:rPr lang="fa-IR" dirty="0" smtClean="0"/>
              <a:t>فعالیت تشنجی محدود به مناطق خاصی ار کورتکس است</a:t>
            </a:r>
            <a:endParaRPr lang="en-US" dirty="0"/>
          </a:p>
        </p:txBody>
      </p:sp>
      <p:sp>
        <p:nvSpPr>
          <p:cNvPr id="14" name="TextBox 13"/>
          <p:cNvSpPr txBox="1"/>
          <p:nvPr/>
        </p:nvSpPr>
        <p:spPr>
          <a:xfrm>
            <a:off x="1143000" y="5574268"/>
            <a:ext cx="4574662" cy="369332"/>
          </a:xfrm>
          <a:prstGeom prst="rect">
            <a:avLst/>
          </a:prstGeom>
          <a:noFill/>
        </p:spPr>
        <p:txBody>
          <a:bodyPr wrap="square" rtlCol="0">
            <a:spAutoFit/>
          </a:bodyPr>
          <a:lstStyle/>
          <a:p>
            <a:r>
              <a:rPr lang="fa-IR" dirty="0" smtClean="0"/>
              <a:t>به طور همزمان مناطق منتشری از مغز را درگیر می شود</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304800"/>
            <a:ext cx="9144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تشنج آتونيك</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مشخصه اش اين است كه به طور ناگهاني بيمار براي يك تا دو ثانيه تون عضلات خود را از دست داده و دچار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Falling down</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مي شود.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هوشياري براي مدت كوتاهي مختل مي شود، ولي معمولاً كنفوزيون بعد از تشنج وجود ندارد. يك تشنج بسيار كوتاه ممكن است فقط موجب افتادن سريع سر يا حركت خم و راست كننده سر شود، در حالي كه يك تشنج طولاني تر موجب غش (كلاپس) مي شود.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تخليه هاي الكتريكي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Slow spike- and wave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منتشر و به دنبال آن امواج كوتاه منتشر ثبت مي شوند كه با از دست رفتن تون عضلات مطابق است.</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تشنج آتونيك نيز مانند تشنج تونيك خالص معمولاً با سندرم اپي لپتيك همراهي دارد.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تفاوت آن با </a:t>
            </a:r>
            <a:r>
              <a:rPr kumimoji="0" lang="en-US" sz="2400" b="0" i="0" u="none" strike="noStrike" cap="none" normalizeH="0" baseline="0" dirty="0" smtClean="0">
                <a:ln>
                  <a:noFill/>
                </a:ln>
                <a:solidFill>
                  <a:srgbClr val="FF0000"/>
                </a:solidFill>
                <a:effectLst/>
                <a:latin typeface="Calibri" pitchFamily="34" charset="0"/>
                <a:ea typeface="Times New Roman" pitchFamily="18" charset="0"/>
                <a:cs typeface="B Zar" charset="-78"/>
              </a:rPr>
              <a:t>Drop attack</a:t>
            </a:r>
            <a:r>
              <a:rPr kumimoji="0" lang="fa-IR" sz="24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بيمار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Drop attack</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هوشيار است. اما در تشنج آتونيك آگاهي ندارد.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Drop attack</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اختلال در تون عضله مثلا به دليل افزايش ناگهاني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ICP</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است و تشنج نيست.</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53783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pitchFamily="34" charset="0"/>
                <a:ea typeface="Times New Roman" pitchFamily="18" charset="0"/>
                <a:cs typeface="B Zar" charset="-78"/>
              </a:rPr>
              <a:t>Febrile Convulsion: FC</a:t>
            </a:r>
            <a:endParaRPr kumimoji="0" lang="fa-IR" sz="2400" b="0" i="0" u="none" strike="noStrike" cap="none" normalizeH="0" baseline="0" dirty="0" smtClean="0">
              <a:ln>
                <a:noFill/>
              </a:ln>
              <a:solidFill>
                <a:srgbClr val="FF0000"/>
              </a:solidFill>
              <a:effectLst/>
              <a:latin typeface="Calibri" pitchFamily="34"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400" dirty="0" smtClean="0">
              <a:latin typeface="Calibri" pitchFamily="34"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5-3% كودكان 3 ماهه تا 5 ساله (بيشتر 18 تا 24 ماهگي) ديده مي شود. معمولاً خوش خيم است. در ارتباط با تب است و مي توان تشنج ژنراليزه تونيك كلونيك (بيشتر در روز اول تب) بدهد.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ساده ناشي از تب به صورت يك تشنج منفرد، كوتاه مدت و قرينه بروز مي كند. مشخصات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FC</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كمپلكس فعاليت تشنجي مكرر، مدت بيشتر از 15 دقيقه، يا وجود تظاهرات كانوني در تشنج است.</a:t>
            </a:r>
          </a:p>
          <a:p>
            <a:pPr marL="0" marR="0" lvl="0" indent="0" algn="r" defTabSz="914400" rtl="1" eaLnBrk="0" fontAlgn="base" latinLnBrk="0" hangingPunct="0">
              <a:lnSpc>
                <a:spcPct val="100000"/>
              </a:lnSpc>
              <a:spcBef>
                <a:spcPct val="0"/>
              </a:spcBef>
              <a:spcAft>
                <a:spcPct val="0"/>
              </a:spcAft>
              <a:buClrTx/>
              <a:buSzTx/>
              <a:buFontTx/>
              <a:buNone/>
              <a:tabLst/>
            </a:pPr>
            <a:endParaRPr lang="fa-IR" sz="24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اغلب موارد درمان لازم نيست چون خود به خود بهبود مي يابند. ولي در تشنج هاي بيشتر از 15 دقيقه ديازپام مي دهيم. 0كه هم حمله اخير را كنترل مي كند و هم از احتمال عود تشنج مي كاهد.)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685800"/>
            <a:ext cx="9144000" cy="44781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احتمال پيدايش تشنج مزمن (صرع) 5-2% است و در موارد زير بيشتر اتفاق       مي افتد: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تشنجهاي ناشي از تب متعدد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زمان تشنج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&lt;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15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Min</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سابقه فاميلي تشنج بدون تب داشته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علايم موضعي داشته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نقص نورولوژيك قبلي داشته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وقتي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FC</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اولين سال عمر رخ مي دهد.</a:t>
            </a:r>
          </a:p>
          <a:p>
            <a:pPr marL="0" marR="0" lvl="0" indent="0" algn="r" defTabSz="914400" rtl="1" eaLnBrk="0" fontAlgn="base" latinLnBrk="0" hangingPunct="0">
              <a:lnSpc>
                <a:spcPct val="100000"/>
              </a:lnSpc>
              <a:spcBef>
                <a:spcPct val="0"/>
              </a:spcBef>
              <a:spcAft>
                <a:spcPct val="0"/>
              </a:spcAft>
              <a:buClrTx/>
              <a:buSzTx/>
              <a:buFontTx/>
              <a:buChar char="•"/>
              <a:tabLst/>
            </a:pPr>
            <a:endParaRPr lang="fa-IR" sz="24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تجويز طولاني مدت فنوباربيتال جهت پيشگيري از تشنجهاي بدون تب توصيه         نمي شود. چون تاثير ثابت شده اي ندارد و اختلال شناختي هم مي دهد.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8915400" cy="6324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افتراق تشنج و حمله سنكوپ:</a:t>
            </a:r>
          </a:p>
          <a:p>
            <a:pPr marL="0" marR="0" lvl="0" indent="0" algn="r" defTabSz="914400" rtl="1" eaLnBrk="1" fontAlgn="base" latinLnBrk="0" hangingPunct="1">
              <a:lnSpc>
                <a:spcPct val="100000"/>
              </a:lnSpc>
              <a:spcBef>
                <a:spcPct val="0"/>
              </a:spcBef>
              <a:spcAft>
                <a:spcPct val="0"/>
              </a:spcAft>
              <a:buClrTx/>
              <a:buSzTx/>
              <a:buFontTx/>
              <a:buNone/>
              <a:tabLst/>
            </a:pPr>
            <a:endParaRPr lang="fa-IR" sz="2400" b="1" dirty="0" smtClean="0">
              <a:latin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هنگامي كه يك فرد هوشيار ناگهان غش مي كند و مي افتد (بيهوش مي شود) 2 تشخيص افتراقي دارد: سنكوپ و تشنج.</a:t>
            </a:r>
          </a:p>
          <a:p>
            <a:pPr marL="0" marR="0" lvl="0" indent="0" algn="r" defTabSz="914400" rtl="1" eaLnBrk="0" fontAlgn="base" latinLnBrk="0" hangingPunct="0">
              <a:lnSpc>
                <a:spcPct val="100000"/>
              </a:lnSpc>
              <a:spcBef>
                <a:spcPct val="0"/>
              </a:spcBef>
              <a:spcAft>
                <a:spcPct val="0"/>
              </a:spcAft>
              <a:buClrTx/>
              <a:buSzTx/>
              <a:buFontTx/>
              <a:buNone/>
              <a:tabLst/>
            </a:pPr>
            <a:endParaRPr lang="fa-IR" sz="24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Seizure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به معني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focal Cortical discharge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min</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1 طول مي كشد.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عدم هوشياري</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سيانوز مي دهد.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بروزش ناگهاني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تظاهرات حركتي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&lt;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30 ثانيه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معمولاً فاز پست ايكتال چند دقيقه تا چند ساعت داريم</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هر پوزيشني رخ مي دهد (ايستاده- خوابيده).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اورا دارد.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بدون عوامل شروع كننده رخ  مي دهد.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24808"/>
          </a:xfrm>
          <a:prstGeom prst="rect">
            <a:avLst/>
          </a:prstGeom>
        </p:spPr>
        <p:txBody>
          <a:bodyPr wrap="square">
            <a:spAutoFit/>
          </a:bodyPr>
          <a:lstStyle/>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حمله سنكوپ:</a:t>
            </a:r>
            <a:endParaRPr lang="en-US" sz="1050" dirty="0" smtClean="0">
              <a:latin typeface="Arial" pitchFamily="34" charset="0"/>
              <a:cs typeface="Arial" pitchFamily="34" charset="0"/>
            </a:endParaRPr>
          </a:p>
          <a:p>
            <a:pPr lvl="0" algn="r" rtl="1" eaLnBrk="0" fontAlgn="base" hangingPunct="0">
              <a:spcBef>
                <a:spcPct val="0"/>
              </a:spcBef>
              <a:spcAft>
                <a:spcPct val="0"/>
              </a:spcAft>
            </a:pPr>
            <a:r>
              <a:rPr lang="fa-IR" sz="2400" dirty="0" smtClean="0">
                <a:latin typeface="Times New Roman" pitchFamily="18" charset="0"/>
                <a:ea typeface="Times New Roman" pitchFamily="18" charset="0"/>
                <a:cs typeface="B Zar" charset="-78"/>
              </a:rPr>
              <a:t>به معني هيپوپرفيوژون مغز است.</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طول مدت عدم هوشياري و حركات غيرطبيعي معمولاً كمتر از </a:t>
            </a:r>
            <a:r>
              <a:rPr lang="en-US" sz="2400" dirty="0" smtClean="0">
                <a:latin typeface="Calibri" pitchFamily="34" charset="0"/>
                <a:ea typeface="Times New Roman" pitchFamily="18" charset="0"/>
                <a:cs typeface="B Zar" charset="-78"/>
              </a:rPr>
              <a:t>(s)</a:t>
            </a:r>
            <a:r>
              <a:rPr lang="fa-IR" sz="2400" dirty="0" smtClean="0">
                <a:latin typeface="Times New Roman" pitchFamily="18" charset="0"/>
                <a:ea typeface="Times New Roman" pitchFamily="18" charset="0"/>
                <a:cs typeface="B Zar" charset="-78"/>
              </a:rPr>
              <a:t>15 طول مي كشد.</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بيمار </a:t>
            </a:r>
            <a:r>
              <a:rPr lang="en-US" sz="2400" dirty="0" smtClean="0">
                <a:latin typeface="Calibri" pitchFamily="34" charset="0"/>
                <a:ea typeface="Times New Roman" pitchFamily="18" charset="0"/>
                <a:cs typeface="B Zar" charset="-78"/>
              </a:rPr>
              <a:t>pale</a:t>
            </a:r>
            <a:r>
              <a:rPr lang="fa-IR" sz="2400" dirty="0" smtClean="0">
                <a:latin typeface="Times New Roman" pitchFamily="18" charset="0"/>
                <a:ea typeface="Times New Roman" pitchFamily="18" charset="0"/>
                <a:cs typeface="B Zar" charset="-78"/>
              </a:rPr>
              <a:t> است.</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en-US" sz="2400" dirty="0" smtClean="0">
                <a:latin typeface="Calibri" pitchFamily="34" charset="0"/>
                <a:ea typeface="Times New Roman" pitchFamily="18" charset="0"/>
                <a:cs typeface="B Zar" charset="-78"/>
              </a:rPr>
              <a:t>Flaccid unresponsiveness</a:t>
            </a:r>
            <a:r>
              <a:rPr lang="fa-IR" sz="2400" dirty="0" smtClean="0">
                <a:latin typeface="Times New Roman" pitchFamily="18" charset="0"/>
                <a:ea typeface="Times New Roman" pitchFamily="18" charset="0"/>
                <a:cs typeface="B Zar" charset="-78"/>
              </a:rPr>
              <a:t> دارند اگر از </a:t>
            </a:r>
            <a:r>
              <a:rPr lang="en-US" sz="2400" dirty="0" smtClean="0">
                <a:latin typeface="Calibri" pitchFamily="34" charset="0"/>
                <a:ea typeface="Times New Roman" pitchFamily="18" charset="0"/>
                <a:cs typeface="B Zar" charset="-78"/>
              </a:rPr>
              <a:t>(s)</a:t>
            </a:r>
            <a:r>
              <a:rPr lang="fa-IR" sz="2400" dirty="0" smtClean="0">
                <a:latin typeface="Times New Roman" pitchFamily="18" charset="0"/>
                <a:ea typeface="Times New Roman" pitchFamily="18" charset="0"/>
                <a:cs typeface="B Zar" charset="-78"/>
              </a:rPr>
              <a:t>15 بيشتر طول بكشد حركات </a:t>
            </a:r>
            <a:r>
              <a:rPr lang="en-US" sz="2400" dirty="0" smtClean="0">
                <a:latin typeface="Calibri" pitchFamily="34" charset="0"/>
                <a:ea typeface="Times New Roman" pitchFamily="18" charset="0"/>
                <a:cs typeface="B Zar" charset="-78"/>
              </a:rPr>
              <a:t>jerky</a:t>
            </a:r>
            <a:r>
              <a:rPr lang="fa-IR" sz="2400" dirty="0" smtClean="0">
                <a:latin typeface="Times New Roman" pitchFamily="18" charset="0"/>
                <a:ea typeface="Times New Roman" pitchFamily="18" charset="0"/>
                <a:cs typeface="B Zar" charset="-78"/>
              </a:rPr>
              <a:t> مي دهد و شبيه تشنج مي شود.</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معمولاً قبل آن علايم پرودرومال دارند (مثل تهوع، تعريق، تاري ديد، ديد تونلي)</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معمولاً در پوزيشن ايستاده است (ولي در نوع كارديوآمبوليك و در موارد تغييرات عاطفي شديد، سنكوپ مي تواند در حالت خوابيده يا نشسته رخ دهد)، درد حاد يا اضطراب.</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فاز كنفوزيون پس از سنكوپ بسيار كوتاه است (</a:t>
            </a:r>
            <a:r>
              <a:rPr lang="fa-IR" sz="2400" dirty="0" smtClean="0">
                <a:latin typeface="Calibri" pitchFamily="34" charset="0"/>
                <a:ea typeface="Times New Roman" pitchFamily="18" charset="0"/>
                <a:cs typeface="B Zar" charset="-78"/>
              </a:rPr>
              <a:t>&lt;</a:t>
            </a:r>
            <a:r>
              <a:rPr lang="fa-IR" sz="2400" dirty="0" smtClean="0">
                <a:latin typeface="Times New Roman" pitchFamily="18" charset="0"/>
                <a:ea typeface="Times New Roman" pitchFamily="18" charset="0"/>
                <a:cs typeface="B Zar" charset="-78"/>
              </a:rPr>
              <a:t>5 دقيقه)</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معمولاً </a:t>
            </a:r>
            <a:r>
              <a:rPr lang="en-US" sz="2400" dirty="0" smtClean="0">
                <a:latin typeface="Calibri" pitchFamily="34" charset="0"/>
                <a:ea typeface="Times New Roman" pitchFamily="18" charset="0"/>
                <a:cs typeface="B Zar" charset="-78"/>
              </a:rPr>
              <a:t>Abnormal movement </a:t>
            </a:r>
            <a:r>
              <a:rPr lang="fa-IR" sz="2400" dirty="0" smtClean="0">
                <a:latin typeface="Times New Roman" pitchFamily="18" charset="0"/>
                <a:ea typeface="Times New Roman" pitchFamily="18" charset="0"/>
                <a:cs typeface="B Zar" charset="-78"/>
              </a:rPr>
              <a:t>  نداريم، مگر: 1- سنكوپ طولاني مدت شود. 2- در وضعيت ايستاده باقي بماند.</a:t>
            </a:r>
            <a:endParaRPr lang="en-US" sz="105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400" dirty="0" smtClean="0">
                <a:latin typeface="Times New Roman" pitchFamily="18" charset="0"/>
                <a:ea typeface="Times New Roman" pitchFamily="18" charset="0"/>
                <a:cs typeface="B Zar" charset="-78"/>
              </a:rPr>
              <a:t>معمولاً عوامل شروع كننده مثل استرس هيجان درد شديد مشاهده خون و ... دارد.</a:t>
            </a:r>
          </a:p>
          <a:p>
            <a:pPr lvl="0" algn="r" rtl="1" eaLnBrk="0" fontAlgn="base" hangingPunct="0">
              <a:spcBef>
                <a:spcPct val="0"/>
              </a:spcBef>
              <a:spcAft>
                <a:spcPct val="0"/>
              </a:spcAft>
              <a:buFontTx/>
              <a:buChar char="•"/>
            </a:pPr>
            <a:endParaRPr lang="en-US" sz="1050" dirty="0" smtClean="0">
              <a:latin typeface="Arial" pitchFamily="34" charset="0"/>
              <a:cs typeface="Arial" pitchFamily="34" charset="0"/>
            </a:endParaRPr>
          </a:p>
          <a:p>
            <a:pPr lvl="0" algn="r" rtl="1" eaLnBrk="0" fontAlgn="base" hangingPunct="0">
              <a:spcBef>
                <a:spcPct val="0"/>
              </a:spcBef>
              <a:spcAft>
                <a:spcPct val="0"/>
              </a:spcAft>
            </a:pPr>
            <a:r>
              <a:rPr lang="fa-IR" sz="2400" dirty="0" smtClean="0">
                <a:latin typeface="Times New Roman" pitchFamily="18" charset="0"/>
                <a:ea typeface="Times New Roman" pitchFamily="18" charset="0"/>
                <a:cs typeface="B Zar" charset="-78"/>
              </a:rPr>
              <a:t>نكته: پس حركات تونيك كلونيك در تشنج و حمله سنكوپ مي تواند باشد و حركات غيرطبيعي نمي تواند اين دو را از هم افتراق دهد.</a:t>
            </a:r>
          </a:p>
          <a:p>
            <a:pPr lvl="0" algn="r" rtl="1" eaLnBrk="0" fontAlgn="base" hangingPunct="0">
              <a:spcBef>
                <a:spcPct val="0"/>
              </a:spcBef>
              <a:spcAft>
                <a:spcPct val="0"/>
              </a:spcAft>
            </a:pPr>
            <a:endParaRPr lang="en-US" sz="1050" dirty="0" smtClean="0">
              <a:latin typeface="Arial" pitchFamily="34" charset="0"/>
              <a:cs typeface="Arial" pitchFamily="34" charset="0"/>
            </a:endParaRPr>
          </a:p>
          <a:p>
            <a:pPr lvl="0" algn="r" rtl="1" eaLnBrk="0" fontAlgn="base" hangingPunct="0">
              <a:spcBef>
                <a:spcPct val="0"/>
              </a:spcBef>
              <a:spcAft>
                <a:spcPct val="0"/>
              </a:spcAft>
            </a:pPr>
            <a:r>
              <a:rPr lang="fa-IR" sz="2400" dirty="0" smtClean="0">
                <a:latin typeface="Times New Roman" pitchFamily="18" charset="0"/>
                <a:ea typeface="Times New Roman" pitchFamily="18" charset="0"/>
                <a:cs typeface="B Zar" charset="-78"/>
              </a:rPr>
              <a:t>نكته: سردرد و بي اختياري ادرار به نفع تشنج است ولي گاهي در سنكوپ هم ديده مي شود.</a:t>
            </a:r>
            <a:endParaRPr lang="fa-I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304800"/>
            <a:ext cx="91440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Calibri" pitchFamily="34" charset="0"/>
                <a:ea typeface="Times New Roman" pitchFamily="18" charset="0"/>
                <a:cs typeface="B Zar"/>
              </a:rPr>
              <a:t>Seizure</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(سايكولوژيك)</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علل ايجاد آن:</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Conversion</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يا </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B Zar"/>
              </a:rPr>
              <a:t>Somatization</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بيمار علت اين حمله را نمي داند و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Self induced</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هم نمي باشد.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Factitious</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بيمار علت ايجاد آنها را نمي دارد. اما مي داند كه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Self induced</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و غير واقعي است.</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Malingering</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هم علت انجام آنها را مي داند و هم مي داند كه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Self induced</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است و معمولاً به دنبال هدف خاصي است.</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18" name="Rectangle 2"/>
          <p:cNvSpPr>
            <a:spLocks noChangeArrowheads="1"/>
          </p:cNvSpPr>
          <p:nvPr/>
        </p:nvSpPr>
        <p:spPr bwMode="auto">
          <a:xfrm>
            <a:off x="2696409" y="3276600"/>
            <a:ext cx="6447599" cy="19389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موارد زير باعث افتراق تشنج واقعي از كاذب مي شود:(موارد</a:t>
            </a:r>
            <a:r>
              <a:rPr kumimoji="0" lang="fa-IR" sz="2000" b="0" i="0" u="none" strike="noStrike" cap="none" normalizeH="0" dirty="0" smtClean="0">
                <a:ln>
                  <a:noFill/>
                </a:ln>
                <a:solidFill>
                  <a:schemeClr val="tx1"/>
                </a:solidFill>
                <a:effectLst/>
                <a:latin typeface="Times New Roman" pitchFamily="18" charset="0"/>
                <a:ea typeface="Times New Roman" pitchFamily="18" charset="0"/>
                <a:cs typeface="B Zar" charset="-78"/>
              </a:rPr>
              <a:t> به نفع واقعی)</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وجود اورا</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وجود فاز تونيك</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وجود فاز پست ايكتال</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وجود علايم همراه مثل بي  اختياري ادرار</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پرولاكتين: در طي 30 دقيقه بعد از تشنج افزايش مي يابد.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371600" y="5943600"/>
            <a:ext cx="5791200" cy="369332"/>
          </a:xfrm>
          <a:prstGeom prst="rect">
            <a:avLst/>
          </a:prstGeom>
        </p:spPr>
        <p:txBody>
          <a:bodyPr wrap="square">
            <a:spAutoFit/>
          </a:bodyPr>
          <a:lstStyle/>
          <a:p>
            <a:endParaRPr lang="en-US" dirty="0"/>
          </a:p>
        </p:txBody>
      </p:sp>
      <p:sp>
        <p:nvSpPr>
          <p:cNvPr id="5" name="Rectangle 4"/>
          <p:cNvSpPr/>
          <p:nvPr/>
        </p:nvSpPr>
        <p:spPr>
          <a:xfrm>
            <a:off x="1828800" y="5715000"/>
            <a:ext cx="7315200" cy="400110"/>
          </a:xfrm>
          <a:prstGeom prst="rect">
            <a:avLst/>
          </a:prstGeom>
        </p:spPr>
        <p:txBody>
          <a:bodyPr wrap="square">
            <a:spAutoFit/>
          </a:bodyPr>
          <a:lstStyle/>
          <a:p>
            <a:pPr algn="r"/>
            <a:r>
              <a:rPr lang="fa-IR" sz="2000" dirty="0" smtClean="0"/>
              <a:t> است.</a:t>
            </a:r>
            <a:r>
              <a:rPr lang="en-US" sz="2000" dirty="0" smtClean="0"/>
              <a:t>True</a:t>
            </a:r>
            <a:r>
              <a:rPr lang="fa-IR" sz="2000" dirty="0" smtClean="0"/>
              <a:t> نكته: آنيزوكوريا (مردمك هاي با اندازه مختلف)، شديداً مويد تشنج</a:t>
            </a: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ويژگي هايي كه به نفه تشنج كاذب هستند، عبارتند از:</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حركات خاص مثل چرخاندن سر به اطراف، حركات تكان دهنده و شديد و غير قرينه در اندام ها، حركات پرشي هر چهار اندام بدون از دست دادن هوشياري و حركات جهشي و پرقدرت لگن</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غالبا فاز تونيك وجود ندارد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مرحله كلونيك شامل حركات خشني است كه در آنها، بيمار به ندرت آسيب ديده يا دچار   بي اختياري مي شود.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ممكن است هوشياري از بين نرفته باشد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برخي از موارد علي رغم از دست رفتن هوشياري بيمار فرياد مي زند يا فحش مي دهد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گيجي پس از تشنج يا علايم غيرطبيعي پس از حمله وجود ندارد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lvl="0" algn="r" eaLnBrk="0" fontAlgn="base" hangingPunct="0">
              <a:spcBef>
                <a:spcPct val="0"/>
              </a:spcBef>
              <a:spcAft>
                <a:spcPct val="0"/>
              </a:spcAft>
            </a:pPr>
            <a:r>
              <a:rPr lang="fa-IR" sz="2400" dirty="0" smtClean="0">
                <a:latin typeface="Times New Roman" pitchFamily="18" charset="0"/>
                <a:ea typeface="Times New Roman" pitchFamily="18" charset="0"/>
                <a:cs typeface="B Zar" charset="-78"/>
              </a:rPr>
              <a:t>طبيعي است و در طي حمله فعاليت تشنجي مشخص ديده نمي شود</a:t>
            </a:r>
            <a:r>
              <a:rPr lang="en-US" sz="1050" dirty="0" smtClean="0">
                <a:latin typeface="Arial" pitchFamily="34" charset="0"/>
                <a:cs typeface="Arial" pitchFamily="34" charset="0"/>
              </a:rPr>
              <a:t> </a:t>
            </a:r>
            <a:r>
              <a:rPr lang="en-US" sz="2400" dirty="0" smtClean="0">
                <a:latin typeface="Arial" pitchFamily="34" charset="0"/>
                <a:ea typeface="Times New Roman" pitchFamily="18" charset="0"/>
                <a:cs typeface="B Zar" charset="-78"/>
              </a:rPr>
              <a:t>EEG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46858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400" dirty="0" smtClean="0">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يادآوري: </a:t>
            </a:r>
            <a:r>
              <a:rPr kumimoji="0" lang="fa-IR" sz="2400" b="0" i="0" u="none" strike="noStrike" cap="none" normalizeH="0" baseline="0" dirty="0" smtClean="0">
                <a:ln>
                  <a:noFill/>
                </a:ln>
                <a:solidFill>
                  <a:srgbClr val="FF0000"/>
                </a:solidFill>
                <a:effectLst/>
                <a:latin typeface="B Zar"/>
                <a:ea typeface="Times New Roman" pitchFamily="18" charset="0"/>
                <a:cs typeface="Arial" pitchFamily="34" charset="0"/>
              </a:rPr>
              <a:t>مهمترين تشخيص افتراقي تشنج كاذب، تشنج واقعي لوب فرونتال است </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كه با حركات غير طبيعي خط وسط مانند حركات سريع لگن يا شبيه به دوچرخه سواري مشخص مي گردد.</a:t>
            </a:r>
          </a:p>
          <a:p>
            <a:pPr marL="0" marR="0" lvl="0" indent="0" algn="r" defTabSz="914400" rtl="1" eaLnBrk="1" fontAlgn="base" latinLnBrk="0" hangingPunct="1">
              <a:lnSpc>
                <a:spcPct val="100000"/>
              </a:lnSpc>
              <a:spcBef>
                <a:spcPct val="0"/>
              </a:spcBef>
              <a:spcAft>
                <a:spcPct val="0"/>
              </a:spcAft>
              <a:buClrTx/>
              <a:buSzTx/>
              <a:buFontTx/>
              <a:buNone/>
              <a:tabLst/>
            </a:pPr>
            <a:endParaRPr lang="fa-IR" sz="2400" dirty="0" smtClean="0">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تشنج هاي سايكولوژيك اغلب طولاني تر از تشنج دهاي واقعي هستند و ممكن است چند دقيقه تا ساعت تخفيف و تشديد داشته باشند. اگر نتوان از تشنج هاي پارشيل كمپلكس (به خصوص لوب فرونتال) آنها را افتراق داد،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Video-EEG-monitoring</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اغلب مفيد خواهد بود.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304800" y="5638800"/>
            <a:ext cx="8839200" cy="461665"/>
          </a:xfrm>
          <a:prstGeom prst="rect">
            <a:avLst/>
          </a:prstGeom>
          <a:noFill/>
        </p:spPr>
        <p:txBody>
          <a:bodyPr wrap="square" rtlCol="0">
            <a:spAutoFit/>
          </a:bodyPr>
          <a:lstStyle/>
          <a:p>
            <a:pPr algn="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6248400" y="304800"/>
            <a:ext cx="241604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اقدامات تشخيصي در تشنج</a:t>
            </a:r>
            <a:endParaRPr kumimoji="0" lang="fa-I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 name="Rectangle 2"/>
          <p:cNvSpPr/>
          <p:nvPr/>
        </p:nvSpPr>
        <p:spPr>
          <a:xfrm>
            <a:off x="7620000" y="1066800"/>
            <a:ext cx="926857" cy="369332"/>
          </a:xfrm>
          <a:prstGeom prst="rect">
            <a:avLst/>
          </a:prstGeom>
        </p:spPr>
        <p:txBody>
          <a:bodyPr wrap="none">
            <a:spAutoFit/>
          </a:bodyPr>
          <a:lstStyle/>
          <a:p>
            <a:r>
              <a:rPr lang="fa-IR" b="1" dirty="0" smtClean="0"/>
              <a:t>علل تشنج</a:t>
            </a:r>
            <a:endParaRPr lang="en-US" dirty="0"/>
          </a:p>
        </p:txBody>
      </p:sp>
      <p:sp>
        <p:nvSpPr>
          <p:cNvPr id="38914" name="Rectangle 2"/>
          <p:cNvSpPr>
            <a:spLocks noChangeArrowheads="1"/>
          </p:cNvSpPr>
          <p:nvPr/>
        </p:nvSpPr>
        <p:spPr bwMode="auto">
          <a:xfrm>
            <a:off x="0" y="1752600"/>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بدو تولد</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اختلالات متابوليك: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ca</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glu</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B6</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ابتداي كودكي و شيرخوارگي</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F.C.</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كودكي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 Idiopathic Seizure</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جوانان</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تروما: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Penetrating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همراه با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SDH</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يا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ICH</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كه بايد داروي ضد تشنج بگيرند. در تروماي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blunt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دو حالت وجود دارد: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Early</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تا يك هفته بعد از تروما) درمان ضد تشنج لازم نيست چون نشان دهنده تبديل شدن به تشنج مزمن نيستند.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Late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(بعد از هفته اول) درمان ضد تشنج لازم مي باشد.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ميانسالان</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تومورهاي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CNS</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مسن</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ضايعات عروقي مغز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(Stroke)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
          <a:ext cx="9144000" cy="6854953"/>
        </p:xfrm>
        <a:graphic>
          <a:graphicData uri="http://schemas.openxmlformats.org/drawingml/2006/table">
            <a:tbl>
              <a:tblPr rtl="1"/>
              <a:tblGrid>
                <a:gridCol w="9144000"/>
              </a:tblGrid>
              <a:tr h="411397">
                <a:tc>
                  <a:txBody>
                    <a:bodyPr/>
                    <a:lstStyle/>
                    <a:p>
                      <a:pPr marL="0" marR="0" algn="just" rtl="1">
                        <a:lnSpc>
                          <a:spcPct val="115000"/>
                        </a:lnSpc>
                        <a:spcBef>
                          <a:spcPts val="0"/>
                        </a:spcBef>
                        <a:spcAft>
                          <a:spcPts val="0"/>
                        </a:spcAft>
                      </a:pPr>
                      <a:r>
                        <a:rPr lang="fa-IR" sz="1800" dirty="0">
                          <a:latin typeface="Times New Roman"/>
                          <a:ea typeface="Times New Roman"/>
                          <a:cs typeface="B Zar"/>
                        </a:rPr>
                        <a:t>جدول- علل تشنج بر اساس سن</a:t>
                      </a:r>
                      <a:endParaRPr lang="en-US" sz="1400" dirty="0">
                        <a:latin typeface="Calibri"/>
                        <a:ea typeface="Times New Roman"/>
                        <a:cs typeface="Arial"/>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7004">
                <a:tc>
                  <a:txBody>
                    <a:bodyPr/>
                    <a:lstStyle/>
                    <a:p>
                      <a:pPr marL="0" marR="0" algn="just" rtl="1">
                        <a:lnSpc>
                          <a:spcPct val="115000"/>
                        </a:lnSpc>
                        <a:spcBef>
                          <a:spcPts val="0"/>
                        </a:spcBef>
                        <a:spcAft>
                          <a:spcPts val="0"/>
                        </a:spcAft>
                      </a:pPr>
                      <a:r>
                        <a:rPr lang="fa-IR" sz="1600" dirty="0">
                          <a:latin typeface="Times New Roman"/>
                          <a:ea typeface="Times New Roman"/>
                          <a:cs typeface="B Zar"/>
                        </a:rPr>
                        <a:t>نوزادان (كوچكتر از 1 ماه)</a:t>
                      </a:r>
                      <a:endParaRPr lang="en-US" sz="1200" dirty="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هيپوكسي و ايسكمي پري ناتال</a:t>
                      </a:r>
                      <a:endParaRPr lang="en-US" sz="12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خونريزي داخل جمجمه اي و تروما</a:t>
                      </a:r>
                      <a:endParaRPr lang="en-US" sz="12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عفونت حاد </a:t>
                      </a:r>
                      <a:r>
                        <a:rPr lang="en-US" sz="1600" dirty="0">
                          <a:latin typeface="Times New Roman"/>
                          <a:ea typeface="Times New Roman"/>
                          <a:cs typeface="B Zar"/>
                        </a:rPr>
                        <a:t>CNS</a:t>
                      </a:r>
                      <a:endParaRPr lang="en-US" sz="12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اختلالات متابوليك (هيپوكليسمي، هيپوكلسمي، هيپومنيزمي، كمبود پيريدوكسين)</a:t>
                      </a:r>
                      <a:endParaRPr lang="en-US" sz="12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ترك دارو (نوزاد مادر معتاد)</a:t>
                      </a:r>
                      <a:endParaRPr lang="en-US" sz="12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600" dirty="0">
                          <a:latin typeface="Times New Roman"/>
                          <a:ea typeface="Times New Roman"/>
                          <a:cs typeface="B Zar"/>
                        </a:rPr>
                        <a:t>اختلالات تكاملي و ژنتيك</a:t>
                      </a:r>
                      <a:endParaRPr lang="en-US" sz="1200" dirty="0">
                        <a:latin typeface="Times New Roman"/>
                        <a:ea typeface="Times New Roman"/>
                        <a:cs typeface="B Zar"/>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918">
                <a:tc>
                  <a:txBody>
                    <a:bodyPr/>
                    <a:lstStyle/>
                    <a:p>
                      <a:pPr marL="0" marR="0" algn="just" rtl="1">
                        <a:lnSpc>
                          <a:spcPct val="115000"/>
                        </a:lnSpc>
                        <a:spcBef>
                          <a:spcPts val="0"/>
                        </a:spcBef>
                        <a:spcAft>
                          <a:spcPts val="0"/>
                        </a:spcAft>
                      </a:pPr>
                      <a:r>
                        <a:rPr lang="fa-IR" sz="1400" dirty="0">
                          <a:latin typeface="Times New Roman"/>
                          <a:ea typeface="Times New Roman"/>
                          <a:cs typeface="B Zar"/>
                        </a:rPr>
                        <a:t>شيرخواران و كودكان (</a:t>
                      </a:r>
                      <a:r>
                        <a:rPr lang="en-US" sz="1400" dirty="0">
                          <a:latin typeface="Times New Roman"/>
                          <a:ea typeface="Times New Roman"/>
                          <a:cs typeface="B Zar"/>
                        </a:rPr>
                        <a:t>&lt;</a:t>
                      </a:r>
                      <a:r>
                        <a:rPr lang="fa-IR" sz="1400" dirty="0">
                          <a:latin typeface="Times New Roman"/>
                          <a:ea typeface="Times New Roman"/>
                          <a:cs typeface="B Zar"/>
                        </a:rPr>
                        <a:t>1 ماه و </a:t>
                      </a:r>
                      <a:r>
                        <a:rPr lang="en-US" sz="1400" dirty="0">
                          <a:latin typeface="Times New Roman"/>
                          <a:ea typeface="Times New Roman"/>
                          <a:cs typeface="B Zar"/>
                        </a:rPr>
                        <a:t>&gt;</a:t>
                      </a:r>
                      <a:r>
                        <a:rPr lang="fa-IR" sz="1400" dirty="0">
                          <a:latin typeface="Times New Roman"/>
                          <a:ea typeface="Times New Roman"/>
                          <a:cs typeface="B Zar"/>
                        </a:rPr>
                        <a:t>12 سال)</a:t>
                      </a:r>
                      <a:endParaRPr lang="en-US" sz="1100" dirty="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تشنج ناشي از تب</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اختلالات ژنتيك (متابوليك، دژنراتيو، سندرم هاي صرع اوليه)</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عفونت </a:t>
                      </a:r>
                      <a:r>
                        <a:rPr lang="en-US" sz="1400" dirty="0">
                          <a:latin typeface="Times New Roman"/>
                          <a:ea typeface="Times New Roman"/>
                          <a:cs typeface="B Zar"/>
                        </a:rPr>
                        <a:t>CNS</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تروما</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اختلالات تكاملي</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ايديوپاتيك</a:t>
                      </a:r>
                      <a:endParaRPr lang="en-US" sz="1100" dirty="0">
                        <a:latin typeface="Times New Roman"/>
                        <a:ea typeface="Times New Roman"/>
                        <a:cs typeface="B Zar"/>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133">
                <a:tc>
                  <a:txBody>
                    <a:bodyPr/>
                    <a:lstStyle/>
                    <a:p>
                      <a:pPr marL="0" marR="0" algn="just" rtl="1">
                        <a:lnSpc>
                          <a:spcPct val="115000"/>
                        </a:lnSpc>
                        <a:spcBef>
                          <a:spcPts val="0"/>
                        </a:spcBef>
                        <a:spcAft>
                          <a:spcPts val="0"/>
                        </a:spcAft>
                      </a:pPr>
                      <a:r>
                        <a:rPr lang="fa-IR" sz="1400">
                          <a:latin typeface="Times New Roman"/>
                          <a:ea typeface="Times New Roman"/>
                          <a:cs typeface="B Zar"/>
                        </a:rPr>
                        <a:t>نوجوانان (18-12 سال)</a:t>
                      </a:r>
                      <a:endParaRPr lang="en-US" sz="110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1400">
                          <a:latin typeface="Times New Roman"/>
                          <a:ea typeface="Times New Roman"/>
                          <a:cs typeface="B Zar"/>
                        </a:rPr>
                        <a:t>تروما: بيماري هاي ژنتيك، عفونت، تومور مغزي، استفاده از داروهاي غيرمجاز، ايديوپاتيك</a:t>
                      </a:r>
                      <a:endParaRPr lang="en-US" sz="1100">
                        <a:latin typeface="Times New Roman"/>
                        <a:ea typeface="Times New Roman"/>
                        <a:cs typeface="B Zar"/>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133">
                <a:tc>
                  <a:txBody>
                    <a:bodyPr/>
                    <a:lstStyle/>
                    <a:p>
                      <a:pPr marL="0" marR="0" algn="just" rtl="1">
                        <a:lnSpc>
                          <a:spcPct val="115000"/>
                        </a:lnSpc>
                        <a:spcBef>
                          <a:spcPts val="0"/>
                        </a:spcBef>
                        <a:spcAft>
                          <a:spcPts val="0"/>
                        </a:spcAft>
                      </a:pPr>
                      <a:r>
                        <a:rPr lang="fa-IR" sz="1400">
                          <a:latin typeface="Times New Roman"/>
                          <a:ea typeface="Times New Roman"/>
                          <a:cs typeface="B Zar"/>
                        </a:rPr>
                        <a:t>بالغين جوان (35-18 سال)</a:t>
                      </a:r>
                      <a:endParaRPr lang="en-US" sz="110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1400">
                          <a:latin typeface="Times New Roman"/>
                          <a:ea typeface="Times New Roman"/>
                          <a:cs typeface="B Zar"/>
                        </a:rPr>
                        <a:t>تروما، قطع مصرف الكل، استفاده از داروهاي غيرمجاز، تومور مغزي، ايديوپاتيك</a:t>
                      </a:r>
                      <a:endParaRPr lang="en-US" sz="1100">
                        <a:latin typeface="Times New Roman"/>
                        <a:ea typeface="Times New Roman"/>
                        <a:cs typeface="B Zar"/>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918">
                <a:tc>
                  <a:txBody>
                    <a:bodyPr/>
                    <a:lstStyle/>
                    <a:p>
                      <a:pPr marL="0" marR="0" algn="just" rtl="1">
                        <a:lnSpc>
                          <a:spcPct val="115000"/>
                        </a:lnSpc>
                        <a:spcBef>
                          <a:spcPts val="0"/>
                        </a:spcBef>
                        <a:spcAft>
                          <a:spcPts val="0"/>
                        </a:spcAft>
                      </a:pPr>
                      <a:r>
                        <a:rPr lang="fa-IR" sz="1400" dirty="0">
                          <a:latin typeface="Times New Roman"/>
                          <a:ea typeface="Times New Roman"/>
                          <a:cs typeface="B Zar"/>
                        </a:rPr>
                        <a:t>بالغين بزرگتر (</a:t>
                      </a:r>
                      <a:r>
                        <a:rPr lang="en-US" sz="1400" dirty="0">
                          <a:latin typeface="Times New Roman"/>
                          <a:ea typeface="Times New Roman"/>
                          <a:cs typeface="B Zar"/>
                        </a:rPr>
                        <a:t>&lt;</a:t>
                      </a:r>
                      <a:r>
                        <a:rPr lang="fa-IR" sz="1400" dirty="0">
                          <a:latin typeface="Times New Roman"/>
                          <a:ea typeface="Times New Roman"/>
                          <a:cs typeface="B Zar"/>
                        </a:rPr>
                        <a:t>35 سال)</a:t>
                      </a:r>
                      <a:endParaRPr lang="en-US" sz="1100" dirty="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بيماري عروق مغزي</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تومور مغزي</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قطع مصرف الكل</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اختلالات متابوليك (اورمي، نارسايي كبد، اختلالات الكتروليتي، هيپوگليسمي)</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بيماري آلزايمر وس اير اختلالات دژنراتيو </a:t>
                      </a:r>
                      <a:r>
                        <a:rPr lang="en-US" sz="1400" dirty="0">
                          <a:latin typeface="Times New Roman"/>
                          <a:ea typeface="Times New Roman"/>
                          <a:cs typeface="B Zar"/>
                        </a:rPr>
                        <a:t>CNS</a:t>
                      </a:r>
                      <a:endParaRPr lang="en-US" sz="11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1400" dirty="0">
                          <a:latin typeface="Times New Roman"/>
                          <a:ea typeface="Times New Roman"/>
                          <a:cs typeface="B Zar"/>
                        </a:rPr>
                        <a:t>ايديوپاتيك</a:t>
                      </a:r>
                      <a:endParaRPr lang="en-US" sz="1100" dirty="0">
                        <a:latin typeface="Times New Roman"/>
                        <a:ea typeface="Times New Roman"/>
                        <a:cs typeface="B Zar"/>
                      </a:endParaRPr>
                    </a:p>
                  </a:txBody>
                  <a:tcPr marL="43688" marR="436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810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B Zar"/>
                <a:ea typeface="Times New Roman" pitchFamily="18" charset="0"/>
                <a:cs typeface="Arial" pitchFamily="34" charset="0"/>
              </a:rPr>
              <a:t>تشنج هاي پارشيال</a:t>
            </a:r>
            <a:endParaRPr kumimoji="0" lang="en-US" sz="24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تشنج هاي پارشيال در نواحي خاصي از مغز روي مي دهند و معمولاً با اختلالات ساختماني مربوطند. اگر حين تشنج هوشياري فرد به طور كامل حفظ شود، به اين تشنج پارشيال ساده و اگر هوشياري مختل شود، به آن تشنج پارشيال كمپلكس گفته مي شود</a:t>
            </a:r>
            <a:r>
              <a:rPr kumimoji="0" lang="en-US" sz="2400" b="0" i="0" u="none" strike="noStrike" cap="none" normalizeH="0" baseline="0" dirty="0" smtClean="0">
                <a:ln>
                  <a:noFill/>
                </a:ln>
                <a:solidFill>
                  <a:schemeClr val="tx1"/>
                </a:solidFill>
                <a:effectLst/>
                <a:latin typeface="B Zar"/>
                <a:ea typeface="Times New Roman" pitchFamily="18" charset="0"/>
                <a:cs typeface="Arial" pitchFamily="34" charset="0"/>
              </a:rPr>
              <a:t>.</a:t>
            </a:r>
            <a:r>
              <a:rPr kumimoji="0" lang="en-US" sz="105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6963595" y="2438400"/>
            <a:ext cx="2180405" cy="461665"/>
          </a:xfrm>
          <a:prstGeom prst="rect">
            <a:avLst/>
          </a:prstGeom>
          <a:noFill/>
        </p:spPr>
        <p:txBody>
          <a:bodyPr wrap="none" rtlCol="0">
            <a:spAutoFit/>
          </a:bodyPr>
          <a:lstStyle/>
          <a:p>
            <a:r>
              <a:rPr lang="fa-IR" sz="2400" dirty="0" smtClean="0">
                <a:solidFill>
                  <a:srgbClr val="FF0000"/>
                </a:solidFill>
              </a:rPr>
              <a:t>انواع تشنج پارشیال:</a:t>
            </a:r>
            <a:endParaRPr lang="en-US" sz="2400" dirty="0">
              <a:solidFill>
                <a:srgbClr val="FF0000"/>
              </a:solidFill>
            </a:endParaRPr>
          </a:p>
        </p:txBody>
      </p:sp>
      <p:sp>
        <p:nvSpPr>
          <p:cNvPr id="1026" name="Rectangle 2"/>
          <p:cNvSpPr>
            <a:spLocks noChangeArrowheads="1"/>
          </p:cNvSpPr>
          <p:nvPr/>
        </p:nvSpPr>
        <p:spPr bwMode="auto">
          <a:xfrm>
            <a:off x="0" y="3200400"/>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FF0000"/>
                </a:solidFill>
                <a:effectLst/>
                <a:latin typeface="Calibri" pitchFamily="34" charset="0"/>
                <a:ea typeface="Times New Roman" pitchFamily="18" charset="0"/>
                <a:cs typeface="B Zar"/>
              </a:rPr>
              <a:t>(SPS) Simple partial seizure</a:t>
            </a:r>
            <a:endParaRPr kumimoji="0" lang="en-US" sz="105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SPS</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بدون اينكه باعث تغيير هوشياري شود، موجب علايم حسي، حركتي، اتونوم يا رواني مي شود.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الف- موتور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(MSPS) </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كه به شكل حركات كلونيك (تكراري فلكشن/ اكستنشن) در گروهي از عضلات با فركانس 3-2 هرتز است خود به انواع مختلفي تقسيم مي شود مانند: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a:rPr>
              <a:t>Jacksonan</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 march</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تشنج با توالي خاصي در اندام است مانند ابتدا شانه و سپس بازو و ساعد و دست به ترتيب مي زنند.</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a:rPr>
              <a:t>Epilepsia</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a:rPr>
              <a:t>partialis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 continua</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بيمار براي ساعتها يا روزها مدام نقطه اي از بدنش مي زند.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اقدامات تشخيصي:</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در بيماري كه دچار تشنج جديد شده اقدامات زير لازم است:</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بررسي هاي خوني شامل الكتروليتها، عملكرد كليه و كبد، </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B Zar"/>
              </a:rPr>
              <a:t>glu</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Ca</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و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Mg</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غربالگري خون و ادرار از نظر سموم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LP</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در صورت شك به منژنيت، انسفاليت و در تمام بيماران دچار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HIV</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حتي </a:t>
            </a:r>
            <a:r>
              <a:rPr lang="fa-IR" sz="2000" dirty="0" smtClean="0">
                <a:latin typeface="B Zar"/>
                <a:ea typeface="Times New Roman" pitchFamily="18" charset="0"/>
                <a:cs typeface="Arial" pitchFamily="34" charset="0"/>
              </a:rPr>
              <a:t>ب</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دون علايم عفونت</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EEG</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(نرمال بودن رد كننده تشنج نيست)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1 بار انجام شود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&gt;</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60 درصد يافته تشخيصي مي دهد.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2 بار انجام شود </a:t>
            </a:r>
            <a:r>
              <a:rPr lang="fa-IR" sz="2000" dirty="0" smtClean="0">
                <a:latin typeface="Calibri" pitchFamily="34" charset="0"/>
                <a:ea typeface="Times New Roman" pitchFamily="18" charset="0"/>
                <a:cs typeface="B Zar"/>
              </a:rPr>
              <a:t> =</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80 درصد يافته تشخيصي مي دهد.</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3 بار انجام شود </a:t>
            </a:r>
            <a:r>
              <a:rPr lang="fa-IR" sz="2000" dirty="0" smtClean="0">
                <a:latin typeface="Calibri" pitchFamily="34" charset="0"/>
                <a:ea typeface="Times New Roman" pitchFamily="18" charset="0"/>
                <a:cs typeface="B Zar"/>
              </a:rPr>
              <a:t>&gt;</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90 درصد يافته تشخيصي مي دهد.</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Brain MRI</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انديكاسيون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MRI</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در تشنج:</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شروع در سن بالاي 25 سال</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شروع تشنج با علائم موضعي</a:t>
            </a:r>
          </a:p>
          <a:p>
            <a:pPr marL="0" marR="0" lvl="0" indent="0" algn="justLow" defTabSz="914400" rtl="1"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هاريسون: به جز كودكان دچار ابسانس تمام بيماراني كه دچار تشنجهاي جديد شده اند بايد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MRI</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شوند.</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توجه: </a:t>
            </a:r>
            <a:r>
              <a:rPr kumimoji="0" lang="en-US" sz="2000" b="0" i="0" u="none" strike="noStrike" cap="none" normalizeH="0" baseline="0" dirty="0" smtClean="0">
                <a:ln>
                  <a:noFill/>
                </a:ln>
                <a:solidFill>
                  <a:srgbClr val="FF0000"/>
                </a:solidFill>
                <a:effectLst/>
                <a:latin typeface="Calibri" pitchFamily="34" charset="0"/>
                <a:ea typeface="Times New Roman" pitchFamily="18" charset="0"/>
                <a:cs typeface="B Zar"/>
              </a:rPr>
              <a:t>CT</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اسكن بدون تزريق ماده حاجب هیچ</a:t>
            </a:r>
            <a:r>
              <a:rPr kumimoji="0" lang="fa-IR" sz="2000" b="0" i="0" u="none" strike="noStrike" cap="none" normalizeH="0" dirty="0" smtClean="0">
                <a:ln>
                  <a:noFill/>
                </a:ln>
                <a:solidFill>
                  <a:srgbClr val="FF0000"/>
                </a:solidFill>
                <a:effectLst/>
                <a:latin typeface="B Zar"/>
                <a:ea typeface="Times New Roman" pitchFamily="18" charset="0"/>
                <a:cs typeface="Arial" pitchFamily="34" charset="0"/>
              </a:rPr>
              <a:t> خاصیتی ندارد اگر </a:t>
            </a:r>
            <a:r>
              <a:rPr lang="en-US" sz="2000" dirty="0" smtClean="0">
                <a:solidFill>
                  <a:srgbClr val="FF0000"/>
                </a:solidFill>
                <a:latin typeface="B Zar"/>
                <a:ea typeface="Times New Roman" pitchFamily="18" charset="0"/>
                <a:cs typeface="Arial" pitchFamily="34" charset="0"/>
              </a:rPr>
              <a:t>MRI</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نبود </a:t>
            </a:r>
            <a:r>
              <a:rPr lang="en-US" sz="2000" dirty="0" smtClean="0">
                <a:solidFill>
                  <a:srgbClr val="FF0000"/>
                </a:solidFill>
                <a:latin typeface="B Zar"/>
                <a:ea typeface="Times New Roman" pitchFamily="18" charset="0"/>
                <a:cs typeface="Arial" pitchFamily="34" charset="0"/>
              </a:rPr>
              <a:t>CT</a:t>
            </a:r>
            <a:r>
              <a:rPr lang="fa-IR" sz="2000" dirty="0" smtClean="0">
                <a:solidFill>
                  <a:srgbClr val="FF0000"/>
                </a:solidFill>
                <a:latin typeface="B Zar"/>
                <a:ea typeface="Times New Roman" pitchFamily="18" charset="0"/>
                <a:cs typeface="Arial" pitchFamily="34" charset="0"/>
              </a:rPr>
              <a:t>اسکن با تزریق ماده حاجب</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انجام شود. (</a:t>
            </a:r>
            <a:r>
              <a:rPr kumimoji="0" lang="en-US" sz="2000" b="0" i="0" u="none" strike="noStrike" cap="none" normalizeH="0" baseline="0" dirty="0" smtClean="0">
                <a:ln>
                  <a:noFill/>
                </a:ln>
                <a:solidFill>
                  <a:srgbClr val="FF0000"/>
                </a:solidFill>
                <a:effectLst/>
                <a:latin typeface="Calibri" pitchFamily="34" charset="0"/>
                <a:ea typeface="Times New Roman" pitchFamily="18" charset="0"/>
                <a:cs typeface="B Zar"/>
              </a:rPr>
              <a:t>MRI</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بر </a:t>
            </a:r>
            <a:r>
              <a:rPr kumimoji="0" lang="en-US" sz="2000" b="0" i="0" u="none" strike="noStrike" cap="none" normalizeH="0" baseline="0" dirty="0" smtClean="0">
                <a:ln>
                  <a:noFill/>
                </a:ln>
                <a:solidFill>
                  <a:srgbClr val="FF0000"/>
                </a:solidFill>
                <a:effectLst/>
                <a:latin typeface="Calibri" pitchFamily="34" charset="0"/>
                <a:ea typeface="Times New Roman" pitchFamily="18" charset="0"/>
                <a:cs typeface="B Zar"/>
              </a:rPr>
              <a:t>CT</a:t>
            </a:r>
            <a:r>
              <a:rPr kumimoji="0" lang="fa-IR" sz="2000" b="0" i="0" u="none" strike="noStrike" cap="none" normalizeH="0" baseline="0" dirty="0" smtClean="0">
                <a:ln>
                  <a:noFill/>
                </a:ln>
                <a:solidFill>
                  <a:srgbClr val="FF0000"/>
                </a:solidFill>
                <a:effectLst/>
                <a:latin typeface="B Zar"/>
                <a:ea typeface="Times New Roman" pitchFamily="18" charset="0"/>
                <a:cs typeface="Arial" pitchFamily="34" charset="0"/>
              </a:rPr>
              <a:t> اسكن ارجح است).</a:t>
            </a:r>
            <a:endParaRPr kumimoji="0" lang="fa-IR" sz="2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609600"/>
          <a:ext cx="9144000" cy="3886010"/>
        </p:xfrm>
        <a:graphic>
          <a:graphicData uri="http://schemas.openxmlformats.org/drawingml/2006/table">
            <a:tbl>
              <a:tblPr rtl="1"/>
              <a:tblGrid>
                <a:gridCol w="9144000"/>
              </a:tblGrid>
              <a:tr h="2209800">
                <a:tc>
                  <a:txBody>
                    <a:bodyPr/>
                    <a:lstStyle/>
                    <a:p>
                      <a:pPr marL="0" marR="0" algn="just" rtl="1">
                        <a:lnSpc>
                          <a:spcPct val="115000"/>
                        </a:lnSpc>
                        <a:spcBef>
                          <a:spcPts val="0"/>
                        </a:spcBef>
                        <a:spcAft>
                          <a:spcPts val="0"/>
                        </a:spcAft>
                      </a:pPr>
                      <a:r>
                        <a:rPr lang="fa-IR" sz="2800" dirty="0">
                          <a:latin typeface="Times New Roman"/>
                          <a:ea typeface="Times New Roman"/>
                          <a:cs typeface="B Zar"/>
                        </a:rPr>
                        <a:t>جدول- ارزيابي يك تشنج </a:t>
                      </a:r>
                      <a:r>
                        <a:rPr lang="fa-IR" sz="2800" dirty="0" smtClean="0">
                          <a:latin typeface="Times New Roman"/>
                          <a:ea typeface="Times New Roman"/>
                          <a:cs typeface="B Zar"/>
                        </a:rPr>
                        <a:t>نوظهور</a:t>
                      </a:r>
                      <a:endParaRPr lang="en-US" sz="2000" dirty="0">
                        <a:latin typeface="Calibri"/>
                        <a:ea typeface="Times New Roman"/>
                        <a:cs typeface="Arial"/>
                      </a:endParaRPr>
                    </a:p>
                    <a:p>
                      <a:pPr marL="342900" marR="0" lvl="0" indent="-342900" algn="just" rtl="1">
                        <a:lnSpc>
                          <a:spcPct val="115000"/>
                        </a:lnSpc>
                        <a:spcBef>
                          <a:spcPts val="0"/>
                        </a:spcBef>
                        <a:spcAft>
                          <a:spcPts val="0"/>
                        </a:spcAft>
                        <a:buFont typeface="Times New Roman"/>
                        <a:buChar char="-"/>
                      </a:pPr>
                      <a:r>
                        <a:rPr lang="fa-IR" sz="2800" dirty="0">
                          <a:latin typeface="Times New Roman"/>
                          <a:ea typeface="Times New Roman"/>
                          <a:cs typeface="B Zar"/>
                        </a:rPr>
                        <a:t>شرح حال (درمان هاي انجام شده و داروهاي تجويز شده)</a:t>
                      </a:r>
                      <a:endParaRPr lang="en-US" sz="20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2800" dirty="0">
                          <a:latin typeface="Times New Roman"/>
                          <a:ea typeface="Times New Roman"/>
                          <a:cs typeface="B Zar"/>
                        </a:rPr>
                        <a:t>معاينه فيزيكي</a:t>
                      </a:r>
                      <a:endParaRPr lang="en-US" sz="20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fa-IR" sz="2800" dirty="0">
                          <a:latin typeface="Times New Roman"/>
                          <a:ea typeface="Times New Roman"/>
                          <a:cs typeface="B Zar"/>
                        </a:rPr>
                        <a:t>آزمايش هاي خوني (گلوكز ناشتا، كلسيم سرم، </a:t>
                      </a:r>
                      <a:r>
                        <a:rPr lang="en-US" sz="2800" dirty="0">
                          <a:latin typeface="Times New Roman"/>
                          <a:ea typeface="Times New Roman"/>
                          <a:cs typeface="B Zar"/>
                        </a:rPr>
                        <a:t>FTA-ABS</a:t>
                      </a:r>
                      <a:r>
                        <a:rPr lang="fa-IR" sz="2800" dirty="0">
                          <a:latin typeface="Times New Roman"/>
                          <a:ea typeface="Times New Roman"/>
                          <a:cs typeface="B Zar"/>
                        </a:rPr>
                        <a:t> سرم، الكتروليت هاي سرم،  </a:t>
                      </a:r>
                      <a:r>
                        <a:rPr lang="en-US" sz="2800" dirty="0">
                          <a:latin typeface="Times New Roman"/>
                          <a:ea typeface="Times New Roman"/>
                          <a:cs typeface="B Zar"/>
                        </a:rPr>
                        <a:t>CBC</a:t>
                      </a:r>
                      <a:r>
                        <a:rPr lang="fa-IR" sz="2800" dirty="0">
                          <a:latin typeface="Times New Roman"/>
                          <a:ea typeface="Times New Roman"/>
                          <a:cs typeface="B Zar"/>
                        </a:rPr>
                        <a:t>، آزمايشات كبدي و كليوي</a:t>
                      </a:r>
                      <a:endParaRPr lang="en-US" sz="20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en-US" sz="2800" dirty="0">
                          <a:latin typeface="Times New Roman"/>
                          <a:ea typeface="Times New Roman"/>
                          <a:cs typeface="B Zar"/>
                        </a:rPr>
                        <a:t>EEG</a:t>
                      </a:r>
                      <a:endParaRPr lang="en-US" sz="2000" dirty="0">
                        <a:latin typeface="Times New Roman"/>
                        <a:ea typeface="Times New Roman"/>
                        <a:cs typeface="B Zar"/>
                      </a:endParaRPr>
                    </a:p>
                    <a:p>
                      <a:pPr marL="342900" marR="0" lvl="0" indent="-342900" algn="just" rtl="1">
                        <a:lnSpc>
                          <a:spcPct val="115000"/>
                        </a:lnSpc>
                        <a:spcBef>
                          <a:spcPts val="0"/>
                        </a:spcBef>
                        <a:spcAft>
                          <a:spcPts val="0"/>
                        </a:spcAft>
                        <a:buFont typeface="Times New Roman"/>
                        <a:buChar char="-"/>
                      </a:pPr>
                      <a:r>
                        <a:rPr lang="en-US" sz="2800" dirty="0">
                          <a:latin typeface="Times New Roman"/>
                          <a:ea typeface="Times New Roman"/>
                          <a:cs typeface="B Zar"/>
                        </a:rPr>
                        <a:t>CT scan</a:t>
                      </a:r>
                      <a:r>
                        <a:rPr lang="fa-IR" sz="2800" dirty="0">
                          <a:latin typeface="Times New Roman"/>
                          <a:ea typeface="Times New Roman"/>
                          <a:cs typeface="B Zar"/>
                        </a:rPr>
                        <a:t> يا </a:t>
                      </a:r>
                      <a:r>
                        <a:rPr lang="en-US" sz="2800" dirty="0">
                          <a:latin typeface="Times New Roman"/>
                          <a:ea typeface="Times New Roman"/>
                          <a:cs typeface="B Zar"/>
                        </a:rPr>
                        <a:t>MRI</a:t>
                      </a:r>
                      <a:r>
                        <a:rPr lang="fa-IR" sz="2800" dirty="0">
                          <a:latin typeface="Times New Roman"/>
                          <a:ea typeface="Times New Roman"/>
                          <a:cs typeface="B Zar"/>
                        </a:rPr>
                        <a:t> مغز (به خصوص در موارد معاينه ي غيرطبيعي، اختلال پيش رونده، شروع تشنج بعد از 25 سالگي)</a:t>
                      </a:r>
                      <a:endParaRPr lang="en-US" sz="2000" dirty="0">
                        <a:latin typeface="Times New Roman"/>
                        <a:ea typeface="Times New Roman"/>
                        <a:cs typeface="B Za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685800"/>
            <a:ext cx="9144000" cy="43319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B Zar"/>
                <a:ea typeface="Times New Roman" pitchFamily="18" charset="0"/>
                <a:cs typeface="Arial" pitchFamily="34" charset="0"/>
              </a:rPr>
              <a:t>دارو درماني در تشنج:</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قانون: اگر بيماري 2 تا يا بيشتر تشنج داشت، داروي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Anti epileptic</a:t>
            </a:r>
            <a:r>
              <a:rPr kumimoji="0" lang="en-US" sz="2400" b="0" i="0" u="none" strike="noStrike" cap="none" normalizeH="0" baseline="0" dirty="0" smtClean="0">
                <a:ln>
                  <a:noFill/>
                </a:ln>
                <a:solidFill>
                  <a:schemeClr val="tx1"/>
                </a:solidFill>
                <a:effectLst/>
                <a:latin typeface="B Zar"/>
                <a:ea typeface="Times New Roman" pitchFamily="18" charset="0"/>
                <a:cs typeface="Arial" pitchFamily="34" charset="0"/>
              </a:rPr>
              <a:t> </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داده مي شود و بايد حداقل 2 سال دارو بخورد. (اگر يك تشنج با علت زمينه ساز تشنج مكرر مثل تومور داشت هم درمان بايد شروع شود)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استثنا: در تشنجهاي ناشي از اختلالات متابوليك و سيستميك بايد عامل زمينه اي برطرف شود و داروي ضد صرع نمي خواهد. در محروميت از الكل و داروهاي آرام بخش ديگر نيز تشنج خود به خود بهبود يافته و داروي ضد صرع نمي خواهند.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ضربه به سر حاد و ضايعات ساختماني مغز كه باعث تشنج شده اند بايد با داروهاي ضدصرع درمان شوند.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7295417" y="381000"/>
            <a:ext cx="184858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داروهاي ضد تشنج:</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7772400" y="1143000"/>
            <a:ext cx="1308371" cy="461665"/>
          </a:xfrm>
          <a:prstGeom prst="rect">
            <a:avLst/>
          </a:prstGeom>
          <a:noFill/>
        </p:spPr>
        <p:txBody>
          <a:bodyPr wrap="none" rtlCol="0">
            <a:spAutoFit/>
          </a:bodyPr>
          <a:lstStyle/>
          <a:p>
            <a:r>
              <a:rPr lang="fa-IR" sz="2400" dirty="0" smtClean="0"/>
              <a:t>فتوباربیتال:</a:t>
            </a:r>
            <a:endParaRPr lang="en-US" sz="2400" dirty="0"/>
          </a:p>
        </p:txBody>
      </p:sp>
      <p:sp>
        <p:nvSpPr>
          <p:cNvPr id="44034" name="Rectangle 2"/>
          <p:cNvSpPr>
            <a:spLocks noChangeArrowheads="1"/>
          </p:cNvSpPr>
          <p:nvPr/>
        </p:nvSpPr>
        <p:spPr bwMode="auto">
          <a:xfrm>
            <a:off x="0" y="175260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قديمي ترين داروي ضد اپي لپسي است. دوز آن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mg/day</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180-90 تك دوز است سطح سرمي قابل قبول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ug</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/ml</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40-</a:t>
            </a:r>
            <a:r>
              <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10</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است.</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كاربرد اصلي: صرع گراندمال در بالغين است.</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lvl="0" algn="r" eaLnBrk="0" fontAlgn="base" hangingPunct="0">
              <a:spcBef>
                <a:spcPct val="0"/>
              </a:spcBef>
              <a:spcAft>
                <a:spcPct val="0"/>
              </a:spcAft>
            </a:pPr>
            <a:endParaRPr lang="fa-IR" sz="2400" dirty="0" smtClean="0">
              <a:latin typeface="Arial" pitchFamily="34" charset="0"/>
              <a:ea typeface="Times New Roman" pitchFamily="18" charset="0"/>
              <a:cs typeface="B Zar" charset="-78"/>
            </a:endParaRPr>
          </a:p>
          <a:p>
            <a:pPr lvl="0" algn="r" eaLnBrk="0" fontAlgn="base" hangingPunct="0">
              <a:spcBef>
                <a:spcPct val="0"/>
              </a:spcBef>
              <a:spcAft>
                <a:spcPct val="0"/>
              </a:spcAft>
            </a:pPr>
            <a:r>
              <a:rPr lang="en-US" sz="2400" dirty="0" smtClean="0">
                <a:latin typeface="Arial" pitchFamily="34" charset="0"/>
                <a:ea typeface="Times New Roman" pitchFamily="18" charset="0"/>
                <a:cs typeface="B Zar" charset="-78"/>
              </a:rPr>
              <a:t>Hyperactive child syndrome</a:t>
            </a:r>
            <a:r>
              <a:rPr lang="fa-IR" sz="2400" dirty="0" smtClean="0">
                <a:latin typeface="Times New Roman" pitchFamily="18" charset="0"/>
                <a:ea typeface="Times New Roman" pitchFamily="18" charset="0"/>
                <a:cs typeface="B Zar" charset="-78"/>
              </a:rPr>
              <a:t> عوارض آن(پرتحركي در كودكان)</a:t>
            </a:r>
          </a:p>
          <a:p>
            <a:pPr lvl="0" algn="r" eaLnBrk="0" fontAlgn="base" hangingPunct="0">
              <a:spcBef>
                <a:spcPct val="0"/>
              </a:spcBef>
              <a:spcAft>
                <a:spcPct val="0"/>
              </a:spcAft>
            </a:pPr>
            <a:r>
              <a:rPr lang="fa-IR" sz="2400" dirty="0" smtClean="0">
                <a:latin typeface="Times New Roman" pitchFamily="18" charset="0"/>
                <a:ea typeface="Times New Roman" pitchFamily="18" charset="0"/>
                <a:cs typeface="B Zar" charset="-78"/>
              </a:rPr>
              <a:t>تغييرات شناختي </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خفيف و اثرات آرامبخشي در بالغين است. بنابراين مصرف آن بايد محدود </a:t>
            </a:r>
          </a:p>
          <a:p>
            <a:pPr lvl="0" algn="r" eaLnBrk="0" fontAlgn="base" hangingPunct="0">
              <a:spcBef>
                <a:spcPct val="0"/>
              </a:spcBef>
              <a:spcAft>
                <a:spcPct val="0"/>
              </a:spcAf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به مواردي باشد كه هيچ درمان بهتري وجود ندارد.</a:t>
            </a:r>
          </a:p>
          <a:p>
            <a:pPr lvl="0" algn="r" eaLnBrk="0" fontAlgn="base" hangingPunct="0">
              <a:spcBef>
                <a:spcPct val="0"/>
              </a:spcBef>
              <a:spcAft>
                <a:spcPct val="0"/>
              </a:spcAft>
            </a:pPr>
            <a:endPar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lvl="0" algn="r" eaLnBrk="0" fontAlgn="base" hangingPunct="0">
              <a:spcBef>
                <a:spcPct val="0"/>
              </a:spcBef>
              <a:spcAft>
                <a:spcPct val="0"/>
              </a:spcAf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اين دارو در تشنج هاي ژنراليزه ثانويه هيچ تاثيري ندارد. </a:t>
            </a:r>
          </a:p>
          <a:p>
            <a:pPr lvl="0" algn="r" eaLnBrk="0" fontAlgn="base" hangingPunct="0">
              <a:spcBef>
                <a:spcPct val="0"/>
              </a:spcBef>
              <a:spcAft>
                <a:spcPct val="0"/>
              </a:spcAft>
            </a:pPr>
            <a:endParaRPr lang="fa-IR" sz="2400" dirty="0" smtClean="0">
              <a:latin typeface="Times New Roman" pitchFamily="18" charset="0"/>
              <a:ea typeface="Times New Roman" pitchFamily="18" charset="0"/>
              <a:cs typeface="B Zar" charset="-78"/>
            </a:endParaRPr>
          </a:p>
          <a:p>
            <a:pPr lvl="0" algn="r" eaLnBrk="0" fontAlgn="base" hangingPunct="0">
              <a:spcBef>
                <a:spcPct val="0"/>
              </a:spcBef>
              <a:spcAft>
                <a:spcPct val="0"/>
              </a:spcAf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راشل و سندرم استيونس جانسون هم مي دهد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B Zar"/>
                <a:ea typeface="Times New Roman" pitchFamily="18" charset="0"/>
                <a:cs typeface="Arial" pitchFamily="34" charset="0"/>
              </a:rPr>
              <a:t>فني توئين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اين دارو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a:rPr>
              <a:t>Saturation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a:rPr>
              <a:t>Kynetic</a:t>
            </a: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 است و باعث سميت در دوزهاي كمي بالاتر از دوز درماني مي شود. نيمه عمر طولاني دارد و مي تواند تك دوز يا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a:rPr>
              <a:t>BD</a:t>
            </a: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 تجويز شود.</a:t>
            </a:r>
            <a:endPar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 كاربرد اصلي آن در تشنجهاي گراندمال ثانويه (پارشيل يا ژنراليزه شدن ثانويه) مي باشد.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سطح سرمي درماني: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a:rPr>
              <a:t>10-20 </a:t>
            </a:r>
            <a:r>
              <a:rPr kumimoji="0" lang="en-US" sz="2800" b="0" i="0" u="none" strike="noStrike" cap="none" normalizeH="0" baseline="0" dirty="0" err="1" smtClean="0">
                <a:ln>
                  <a:noFill/>
                </a:ln>
                <a:solidFill>
                  <a:schemeClr val="tx1"/>
                </a:solidFill>
                <a:effectLst/>
                <a:latin typeface="Calibri" pitchFamily="34" charset="0"/>
                <a:ea typeface="Times New Roman" pitchFamily="18" charset="0"/>
                <a:cs typeface="B Zar"/>
              </a:rPr>
              <a:t>ug</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a:rPr>
              <a:t>/ml</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دوز: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a:rPr>
              <a:t>300-400 mg/d</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نكته: در افراد جوان چه خانم چه آقا فني توئين توصيه نمي شود. چون هايپرتروفي لثه، قيافه خشن صورت و هيرسوتيسم مي دهد. </a:t>
            </a:r>
            <a:endPar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en-US" sz="2800" dirty="0" smtClean="0">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عوارض ديگر: پلي ن</a:t>
            </a:r>
            <a:r>
              <a:rPr lang="fa-IR" sz="2800" dirty="0" smtClean="0">
                <a:latin typeface="B Zar"/>
                <a:ea typeface="Times New Roman" pitchFamily="18" charset="0"/>
                <a:cs typeface="Arial" pitchFamily="34" charset="0"/>
              </a:rPr>
              <a:t>و</a:t>
            </a: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رورپاتي، استئومالاسي، آنمي مگالوبلاستيك، دوبيني، تب، هيپرپلازي لنفوئيد و راش جلدي</a:t>
            </a:r>
            <a:r>
              <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rPr>
              <a:t>.</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3200" b="1"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3200" b="1" i="0" u="none" strike="noStrike" cap="none" normalizeH="0" baseline="0" dirty="0" smtClean="0">
                <a:ln>
                  <a:noFill/>
                </a:ln>
                <a:solidFill>
                  <a:schemeClr val="tx1"/>
                </a:solidFill>
                <a:effectLst/>
                <a:latin typeface="B Zar"/>
                <a:ea typeface="Times New Roman" pitchFamily="18" charset="0"/>
                <a:cs typeface="Arial" pitchFamily="34" charset="0"/>
              </a:rPr>
              <a:t>كاربامازپين</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دوز: 400 تا 1600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mg/d</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(هاريسون: 600 تا 1800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mg/d</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به دليل نيمه عمر كوتاه: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TDS</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مي دهيم.</a:t>
            </a:r>
          </a:p>
          <a:p>
            <a:pPr marL="0" marR="0" lvl="0" indent="0" algn="r" defTabSz="914400" rtl="1" eaLnBrk="0" fontAlgn="base" latinLnBrk="0" hangingPunct="0">
              <a:lnSpc>
                <a:spcPct val="100000"/>
              </a:lnSpc>
              <a:spcBef>
                <a:spcPct val="0"/>
              </a:spcBef>
              <a:spcAft>
                <a:spcPct val="0"/>
              </a:spcAft>
              <a:buClrTx/>
              <a:buSzTx/>
              <a:buFontTx/>
              <a:buNone/>
              <a:tabLst/>
            </a:pPr>
            <a:endParaRPr lang="fa-IR" sz="3200" dirty="0" smtClean="0">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كاربرد اصلي: تشنج ژنراليزه ثانويه</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از عوارض آن آپلاستيك آنميا، هپاتوتوكسيسيتي ولوكوپني و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SIADH</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است و حتماً بايد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CBC</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و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a:rPr>
              <a:t>LFT</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 چك شود.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lvl="0" algn="r" eaLnBrk="0" fontAlgn="base" hangingPunct="0">
              <a:spcBef>
                <a:spcPct val="0"/>
              </a:spcBef>
              <a:spcAft>
                <a:spcPct val="0"/>
              </a:spcAft>
            </a:pPr>
            <a:r>
              <a:rPr lang="en-US" sz="3200" dirty="0" smtClean="0">
                <a:latin typeface="Arial" pitchFamily="34" charset="0"/>
                <a:ea typeface="Times New Roman" pitchFamily="18" charset="0"/>
                <a:cs typeface="B Zar"/>
              </a:rPr>
              <a:t>4-12 </a:t>
            </a:r>
            <a:r>
              <a:rPr lang="en-US" sz="3200" dirty="0" err="1" smtClean="0">
                <a:latin typeface="Arial" pitchFamily="34" charset="0"/>
                <a:ea typeface="Times New Roman" pitchFamily="18" charset="0"/>
                <a:cs typeface="B Zar"/>
              </a:rPr>
              <a:t>ug</a:t>
            </a:r>
            <a:r>
              <a:rPr lang="en-US" sz="3200" dirty="0" smtClean="0">
                <a:latin typeface="Arial" pitchFamily="34" charset="0"/>
                <a:ea typeface="Times New Roman" pitchFamily="18" charset="0"/>
                <a:cs typeface="B Zar"/>
              </a:rPr>
              <a:t>/ml</a:t>
            </a:r>
            <a:r>
              <a:rPr lang="en-US" sz="3200" dirty="0" smtClean="0">
                <a:latin typeface="Arial" pitchFamily="34" charset="0"/>
                <a:cs typeface="Arial" pitchFamily="34" charset="0"/>
              </a:rPr>
              <a:t> </a:t>
            </a:r>
            <a:r>
              <a:rPr lang="en-US" sz="3200" dirty="0" smtClean="0">
                <a:latin typeface="B Zar"/>
                <a:ea typeface="Times New Roman" pitchFamily="18" charset="0"/>
                <a:cs typeface="Arial" pitchFamily="34" charset="0"/>
              </a:rPr>
              <a:t>:</a:t>
            </a:r>
            <a:r>
              <a:rPr kumimoji="0" lang="fa-IR" sz="3200" b="0" i="0" u="none" strike="noStrike" cap="none" normalizeH="0" baseline="0" dirty="0" smtClean="0">
                <a:ln>
                  <a:noFill/>
                </a:ln>
                <a:solidFill>
                  <a:schemeClr val="tx1"/>
                </a:solidFill>
                <a:effectLst/>
                <a:latin typeface="B Zar"/>
                <a:ea typeface="Times New Roman" pitchFamily="18" charset="0"/>
                <a:cs typeface="Arial" pitchFamily="34" charset="0"/>
              </a:rPr>
              <a:t>سطح سرمي درماني</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0"/>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سديم والپورات (اسيد والپروئيك)</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دوز:</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charset="-78"/>
              </a:rPr>
              <a:t>mg/d 750-3000</a:t>
            </a:r>
            <a:endParaRPr kumimoji="0" lang="fa-IR" sz="32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سطح سرمي درماني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charset="-78"/>
              </a:rPr>
              <a:t>50-150 </a:t>
            </a:r>
            <a:r>
              <a:rPr kumimoji="0" lang="en-US" sz="32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ug</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charset="-78"/>
              </a:rPr>
              <a:t>/ml</a:t>
            </a:r>
            <a:endParaRPr kumimoji="0" lang="fa-IR" sz="32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كاربرد اصلي: تشنج هاي ژنراليزه اوليه، ابسانس (پتي مال)، ميوكلونيك (</a:t>
            </a:r>
            <a:r>
              <a:rPr kumimoji="0" lang="en-US" sz="3200" b="0" i="0" u="none" strike="noStrike" cap="none" normalizeH="0" baseline="0" dirty="0" smtClean="0">
                <a:ln>
                  <a:noFill/>
                </a:ln>
                <a:solidFill>
                  <a:schemeClr val="tx1"/>
                </a:solidFill>
                <a:effectLst/>
                <a:latin typeface="Calibri" pitchFamily="34" charset="0"/>
                <a:ea typeface="Times New Roman" pitchFamily="18" charset="0"/>
                <a:cs typeface="B Zar" charset="-78"/>
              </a:rPr>
              <a:t>GME</a:t>
            </a: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در كودكان زير 10 سال و مخصوصاً زير 2 سال باعث نارسايي كبدي و مرگ شده است. (عارضه نادر ايديوسنكراتيك)</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32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عارضه: سركوب مغز استخوان، هپاتوتوكسيستي، ترمور، افزايش وزن، ريزش مو و ادم محيطي</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0"/>
            <a:ext cx="9144000"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اتوسوكسيمايد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دوز: 150- 40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mg/kg/d</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(1250- 750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mg/d</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p>
          <a:p>
            <a:pPr marL="0" marR="0" lvl="0" indent="0" algn="r" defTabSz="914400" rtl="1" eaLnBrk="0" fontAlgn="base" latinLnBrk="0" hangingPunct="0">
              <a:lnSpc>
                <a:spcPct val="100000"/>
              </a:lnSpc>
              <a:spcBef>
                <a:spcPct val="0"/>
              </a:spcBef>
              <a:spcAft>
                <a:spcPct val="0"/>
              </a:spcAft>
              <a:buClrTx/>
              <a:buSzTx/>
              <a:buFontTx/>
              <a:buNone/>
              <a:tabLst/>
            </a:pPr>
            <a:endParaRPr lang="fa-IR" sz="2400" dirty="0" smtClean="0">
              <a:latin typeface="Times New Roman" pitchFamily="18"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كاربرد اصلي: تشنج ابسانس تيپيك</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سطح سرمي درماني: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40-100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ug</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/ml</a:t>
            </a:r>
            <a:endParaRPr kumimoji="0" lang="fa-IR" sz="24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عارضه: سركوب مغز استخوان (به صورت نادر)</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لاموتريژين</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دوز: 500-150</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mg/d</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سطح سرمي درماني: مشخص نشده است</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مورد مصرف اصلي: تشنج ژنراليزه تونيك كلونيك، ابسانس آتيپيك، شروع كانوني، صرع ميوكلونيك، سندرم لنوكس گاستو</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عوارض: راش جلدي، سندرم جانسون، منگي، دوبيني، سردرد (والپروئيك اسيد، متابوليسم آن را مهار كرده و سطح سرمي آن خيلي بالا مي رود. همراه با آن با احتياط تجويز شود)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كلونازپام</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دوز: در بالغين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1-2 mg/d</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كودكان: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1%- 2%mg/kg/d</a:t>
            </a:r>
            <a:endParaRPr kumimoji="0" lang="fa-IR" sz="28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كاربرد اصلي: تشنج ابسانس (تيپيك و آتيپيك)، تشنج ميوكلونيك</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عوارض: آتاكسي، سريشن، بي اشتهايي</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گاباپنتين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دوز: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900-2400mg/d</a:t>
            </a:r>
            <a:endParaRPr kumimoji="0" lang="fa-IR" sz="28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كاربرد اصلي: صرع كانوني</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عوارض: سديشن، گيجي، افزايش وزن، ادم، ناراحتي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GI</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1447800"/>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عوارض ساير داروهاي ضد تشنج:</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توپيرامات: سنگ كليه، گلوكوك، كاهش تعريق، خستگي و كندي سايكوموتور، سديشن</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فلبامات: آنمي آپلاستيك، نارسايي كليوي، كاهش وزن، بي خوابي، سردرد، سديشن</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304800"/>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 سسنسوري: تغييراتي در حس سوماتيك (مثل پارستزي) بينايي (توهمات شكل دار يا نورهاي درخشنده)، تعادل (احساس افتادن يا سرگيجه)،</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ج- اتونوم: مثلاً برافروختگي، تعريق، سيخ شدن موها يا هيپوتانسيون ارتواستاتيك و گشاد شدن مردمك، استفراغ و نفخ.</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 رواني: مثل احساس بوهاي تند يا شنيدن صداهاي خشن.</a:t>
            </a:r>
            <a:endParaRPr kumimoji="0" lang="fa-IR"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3429000"/>
            <a:ext cx="9144000" cy="1200329"/>
          </a:xfrm>
          <a:prstGeom prst="rect">
            <a:avLst/>
          </a:prstGeom>
        </p:spPr>
        <p:txBody>
          <a:bodyPr wrap="square">
            <a:spAutoFit/>
          </a:bodyPr>
          <a:lstStyle/>
          <a:p>
            <a:pPr algn="r"/>
            <a:r>
              <a:rPr lang="fa-IR" sz="2400" dirty="0" smtClean="0"/>
              <a:t>بيمار به دنبال تشنج براي چند دقيقه تا چند ساعت دچار يك نقص </a:t>
            </a:r>
            <a:r>
              <a:rPr lang="en-US" sz="2400" dirty="0" smtClean="0"/>
              <a:t>Todd's</a:t>
            </a:r>
            <a:r>
              <a:rPr lang="fa-IR" sz="2400" dirty="0" smtClean="0"/>
              <a:t> نكته: در فلج نورولوژيك موضعي مثل پارزي لوكاليزه در ناحيه درگير مي شود. (معرف وجود يك ضايعه مغزي است).</a:t>
            </a:r>
            <a:endParaRPr lang="en-US" sz="2400" dirty="0"/>
          </a:p>
        </p:txBody>
      </p:sp>
      <p:sp>
        <p:nvSpPr>
          <p:cNvPr id="6" name="Rectangle 5"/>
          <p:cNvSpPr/>
          <p:nvPr/>
        </p:nvSpPr>
        <p:spPr>
          <a:xfrm>
            <a:off x="533400" y="5181600"/>
            <a:ext cx="8610600" cy="461665"/>
          </a:xfrm>
          <a:prstGeom prst="rect">
            <a:avLst/>
          </a:prstGeom>
        </p:spPr>
        <p:txBody>
          <a:bodyPr wrap="square">
            <a:spAutoFit/>
          </a:bodyPr>
          <a:lstStyle/>
          <a:p>
            <a:pPr algn="r"/>
            <a:r>
              <a:rPr lang="fa-IR" sz="2400" dirty="0" smtClean="0"/>
              <a:t>نكته: تمام تشنجها در خواب نيز ادامه دارد. بر خلاف تيك كه در خواب قطع مي شود</a:t>
            </a:r>
            <a:endParaRPr lang="en-US"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9144000"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انتخاب داروها در انواع تشنج</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دارويي تشنج ميوكلونيك: داروي انتخابي سديم والپورات، كلونازپام و لاموتريژين است. (كلونازپام وابستگي مي دهد و قطع دارو مشكل است)</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تشنج هاي پارشيل: كاربامازپين، اكسكربازپين، فني تويين، لاموتريژن و اسيد والپروئيك و توپيرامات انتخابي هستند. (در بالغين كاربامازپين و فني توئين و فنوباربيتال و در كودكان كابامازپين خط دوم هستند).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تشنج هاي جنراليزه (تونيك كلونيك): اسيد والپروئيك و لاموتريژن انتخاب هستند.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تشنج هاي ابسانس آتيپيك، آتونيك و سندرمهاي صرعي ژنراليزه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mix</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اسيد والپروئيك و لاموتريژن خط اول اند و كلونازپام خط دوم</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Abcence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اتوسوكساميد و والپروئيك اسيد خط اول اند و لاموتريژين و كلونازپام خط دوم.</a:t>
            </a:r>
          </a:p>
          <a:p>
            <a:pPr marL="0" marR="0" lvl="0" indent="0" algn="r" defTabSz="914400" rtl="1" eaLnBrk="0" fontAlgn="base" latinLnBrk="0" hangingPunct="0">
              <a:lnSpc>
                <a:spcPct val="100000"/>
              </a:lnSpc>
              <a:spcBef>
                <a:spcPct val="0"/>
              </a:spcBef>
              <a:spcAft>
                <a:spcPct val="0"/>
              </a:spcAft>
              <a:buClrTx/>
              <a:buSzTx/>
              <a:buFontTx/>
              <a:buNone/>
              <a:tabLst/>
            </a:pPr>
            <a:endParaRPr lang="fa-IR" sz="24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كابامازپين و فني توئين باعث بدتر شدن تشنج هاي ابسانس، ميوكلونيك، تونيك و آتونيك مي شوند.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91440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نحوه درمان: </a:t>
            </a:r>
          </a:p>
          <a:p>
            <a:pPr marL="0" marR="0" lvl="0" indent="0" algn="r" defTabSz="914400" rtl="1" eaLnBrk="1" fontAlgn="base" latinLnBrk="0" hangingPunct="1">
              <a:lnSpc>
                <a:spcPct val="100000"/>
              </a:lnSpc>
              <a:spcBef>
                <a:spcPct val="0"/>
              </a:spcBef>
              <a:spcAft>
                <a:spcPct val="0"/>
              </a:spcAft>
              <a:buClrTx/>
              <a:buSzTx/>
              <a:buFontTx/>
              <a:buNone/>
              <a:tabLst/>
            </a:pPr>
            <a:endParaRPr lang="fa-IR" sz="2800" dirty="0" smtClean="0">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را با يك دارو شروع مي كنيم و به دوز بالا مي رسانيم تا تشنج كنترل شود. اگر با بالاترين حد مجاز دارو باز تشنج داشت داروي دوم را اضافه مي كنيم. اگرباز هم پاسخ درماني ايجاد نگردد، مي توان داروي سوم را اضافه نمود. اگر بعد از اين اقدام پاسخ درماني ايجاد شود يكي از دو داروي اولي كه كمتر موثر بوده اند يا كمتر تحمل مي شوند را طي چند هفته مي توان حذف كرد. </a:t>
            </a:r>
            <a:r>
              <a:rPr kumimoji="0" lang="fa-IR" sz="2800" b="0" i="0" u="none" strike="noStrike" cap="none" normalizeH="0" baseline="0" dirty="0" smtClean="0">
                <a:ln>
                  <a:noFill/>
                </a:ln>
                <a:solidFill>
                  <a:srgbClr val="FF0000"/>
                </a:solidFill>
                <a:effectLst/>
                <a:latin typeface="Times New Roman" pitchFamily="18" charset="0"/>
                <a:ea typeface="Times New Roman" pitchFamily="18" charset="0"/>
                <a:cs typeface="B Zar" charset="-78"/>
              </a:rPr>
              <a:t>هدف اين است كه هر زماني ممكن است درمان تك دارويي صورت گيرد.</a:t>
            </a:r>
            <a:endParaRPr kumimoji="0" lang="fa-IR" sz="32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0"/>
            <a:ext cx="914400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تشنج هاي مقاوم</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1) مديكال: يك سوم بيماران مبتلا به صرع به درمان تك دارويي جواب نمي دهند و درمان چند دارويي نياز دارد.</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احتمال نياز به درمان چند دارويي در موارد زير بيشتر است:</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هاي كانوني به دليل يك ضايعه ساختماني زمينه اي</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ابتلا به انواع مختلف تشنج ها</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وجود تأخير تكاملي</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چند دارويي اوليه معمولاً تركيبي از داروهاي خط اول يعني كاربامازپين، فني توئين، اسيد والپروئيك و لاموتريژين است. اگر به موارد فوق جواب نداد، اضافه كردن يك داروي جديد خط دوم مثل توپيرامات يا لوتيراستام انديكاسيون دارد.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تشنج آبسانس مقاوم ممكن است به تركيب اسيدوالپروئيك و اتوسوكساميد جواب دهد.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2) سرجيكال: 30-20% بيماران علي رغم تمام تلاشها به درمان دارويي مقاومند كه برخي از آنها به جراحي خوب جواب مي دهند. شايعترين درمان جراحي در بيماران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TLE</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مي باشد.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شايعترين نوع جراحي در بيماران دچار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TLE</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لوبكتومي تمپورال يا برداشت محدود (رزكسيون آميگدال و هيپوكامپ) است. براي تشنج هاي كانوني خوب خارج لوب تمپورال، رزكسيون نئوكورتكس، در اختلالات نيمكره ي مغز، همي اسفركتومي و تشنج هاي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Mixed</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مقاوم (مثل سندرم لنوكس گاستو)، رزكسيون كورپوس كالوزوم موثر است.</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0"/>
            <a:ext cx="9144000"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نحوه ي قطع درمان: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طبق نظر امينوف: در بيماران (معمولا كودكان) كه به مدت 5-2 سال دچار تشنج نشده اند و تمايل به قطع داروها دارند مي توان داروها را به طور جداگانه و با كاهش تدريجي طي 6هفته قطع كرد.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احتمال عود در كودكان 20% و در بالغين 40% است كه در اين صورت داروي قبلي با دوزي كه موثر بوده است بايد دوباره شروع شود.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طبق نظر هاريسون چه زماني مي توان درمان را قطع كرد: شانس بدون تشنج ماندن بيمار پس از قطع دارو در موارد زير بيشتر است:</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كنترل كامل دارويي تشنج ها به مدت 1 تا 5 سال</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ابتلا به يك نوع تشنج (پارشيال يا ژنراليزه)</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معاينه عصبي طبيعي (از جمله وضعيت هوشي بيمار)</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طبيعي</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بيماري كه تمام معيارهاي بالا را دارا مي باشد و تمايل به قطع درمان دارد، قطع دارو بعد از 2 سال منطقي مي باشد. در بيشتر بيماران ترجيح داده مي شود كه دوز دارو به تدريج طي 2 تا 3 ماه كاهش داده شود.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كنترال عوارض داروها:</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قبل و حين درمان با اسيد والپروئيك و كاربامازپين بايد به دليل عوارض خوني و كبدي آنها، آزمايش هاي </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B Zar" charset="-78"/>
              </a:rPr>
              <a:t>LFT , CBC</a:t>
            </a: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فواصل معيني انجام شوند. (به اين شكل: 2 هفته، يكماه، 3 ماه و 6 ماه پس از شروع درمان وسپس هر 6 ماه تا يكسال).</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اكثر داروهاي ضد تشنج به خصوص باربيتوراتها حتي در مقادير درماني تا حدودي بر اعمال شناختي تاثير مي گذارند. </a:t>
            </a:r>
          </a:p>
          <a:p>
            <a:pPr marL="0" marR="0" lvl="0" indent="0" algn="r" defTabSz="914400" rtl="1" eaLnBrk="1" fontAlgn="base" latinLnBrk="0" hangingPunct="1">
              <a:lnSpc>
                <a:spcPct val="100000"/>
              </a:lnSpc>
              <a:spcBef>
                <a:spcPct val="0"/>
              </a:spcBef>
              <a:spcAft>
                <a:spcPct val="0"/>
              </a:spcAft>
              <a:buClrTx/>
              <a:buSzTx/>
              <a:buFontTx/>
              <a:buNone/>
              <a:tabLst/>
            </a:pPr>
            <a:endParaRPr lang="fa-IR" sz="2800" dirty="0" smtClean="0">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بيشترين احتمال وقوع استيونس جانسون در لاموتريژين است. (در 8 هفته اول با احتمال 1 در 1000)</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066800"/>
            <a:ext cx="9090409" cy="830997"/>
          </a:xfrm>
          <a:prstGeom prst="rect">
            <a:avLst/>
          </a:prstGeom>
          <a:noFill/>
        </p:spPr>
        <p:txBody>
          <a:bodyPr wrap="square" rtlCol="0">
            <a:spAutoFit/>
          </a:bodyPr>
          <a:lstStyle/>
          <a:p>
            <a:pPr algn="r"/>
            <a:r>
              <a:rPr lang="fa-IR" sz="2400" dirty="0" smtClean="0"/>
              <a:t>اگر تعداد نوتروفیلها به کمتر از 1500 عدد در میلی لیتر برسد یا اگر آنمی آپلاستیک رخ دهد باید کاربامازپین قطع گردد.</a:t>
            </a:r>
            <a:endParaRPr lang="en-US" sz="2400" dirty="0"/>
          </a:p>
        </p:txBody>
      </p:sp>
      <p:sp>
        <p:nvSpPr>
          <p:cNvPr id="3" name="TextBox 2"/>
          <p:cNvSpPr txBox="1"/>
          <p:nvPr/>
        </p:nvSpPr>
        <p:spPr>
          <a:xfrm>
            <a:off x="228600" y="3352800"/>
            <a:ext cx="8686800" cy="830997"/>
          </a:xfrm>
          <a:prstGeom prst="rect">
            <a:avLst/>
          </a:prstGeom>
          <a:noFill/>
        </p:spPr>
        <p:txBody>
          <a:bodyPr wrap="square" rtlCol="0">
            <a:spAutoFit/>
          </a:bodyPr>
          <a:lstStyle/>
          <a:p>
            <a:pPr algn="r"/>
            <a:r>
              <a:rPr lang="fa-IR" sz="2400" dirty="0" smtClean="0"/>
              <a:t>در صورت ایجاد علائم آسیب کبدی مانند تهوع ،استفراغ،یرقان و بی اشتهایی اسید والپروئیک باید قطع شود.</a:t>
            </a:r>
            <a:endParaRPr 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 y="-2"/>
          <a:ext cx="9144000" cy="6858003"/>
        </p:xfrm>
        <a:graphic>
          <a:graphicData uri="http://schemas.openxmlformats.org/drawingml/2006/table">
            <a:tbl>
              <a:tblPr rtl="1"/>
              <a:tblGrid>
                <a:gridCol w="1288245"/>
                <a:gridCol w="4639683"/>
                <a:gridCol w="3216072"/>
              </a:tblGrid>
              <a:tr h="457200">
                <a:tc gridSpan="3">
                  <a:txBody>
                    <a:bodyPr/>
                    <a:lstStyle/>
                    <a:p>
                      <a:pPr marL="0" marR="0" algn="just" rtl="1">
                        <a:lnSpc>
                          <a:spcPct val="115000"/>
                        </a:lnSpc>
                        <a:spcBef>
                          <a:spcPts val="0"/>
                        </a:spcBef>
                        <a:spcAft>
                          <a:spcPts val="0"/>
                        </a:spcAft>
                      </a:pPr>
                      <a:r>
                        <a:rPr lang="fa-IR" sz="1300">
                          <a:latin typeface="Times New Roman"/>
                          <a:ea typeface="Times New Roman"/>
                          <a:cs typeface="B Zar"/>
                        </a:rPr>
                        <a:t>جدول- عوارض جانبي داروهاي ضد تشنج</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57200">
                <a:tc>
                  <a:txBody>
                    <a:bodyPr/>
                    <a:lstStyle/>
                    <a:p>
                      <a:pPr marL="0" marR="0" algn="just" rtl="1">
                        <a:lnSpc>
                          <a:spcPct val="115000"/>
                        </a:lnSpc>
                        <a:spcBef>
                          <a:spcPts val="0"/>
                        </a:spcBef>
                        <a:spcAft>
                          <a:spcPts val="0"/>
                        </a:spcAft>
                      </a:pPr>
                      <a:r>
                        <a:rPr lang="fa-IR" sz="1300">
                          <a:latin typeface="Times New Roman"/>
                          <a:ea typeface="Times New Roman"/>
                          <a:cs typeface="B Zar"/>
                        </a:rPr>
                        <a:t>دارو</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عوارض وابسته به دوز</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عوتارض ايديوسنكراتيك</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1">
                <a:tc>
                  <a:txBody>
                    <a:bodyPr/>
                    <a:lstStyle/>
                    <a:p>
                      <a:pPr marL="0" marR="0" algn="just" rtl="1">
                        <a:lnSpc>
                          <a:spcPct val="115000"/>
                        </a:lnSpc>
                        <a:spcBef>
                          <a:spcPts val="0"/>
                        </a:spcBef>
                        <a:spcAft>
                          <a:spcPts val="0"/>
                        </a:spcAft>
                      </a:pPr>
                      <a:r>
                        <a:rPr lang="fa-IR" sz="1300">
                          <a:latin typeface="Times New Roman"/>
                          <a:ea typeface="Times New Roman"/>
                          <a:cs typeface="B Zar"/>
                        </a:rPr>
                        <a:t>فني توئين</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دوبيني/ آتاكسي/ هيپرپلازي لثه/ خشن شدن ظاهر صورت/ پلي نورپاتي/ استئومالاسني/ كم خوني مگالوبلاستيك/ استئ.پروز/ خواب آلودگي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راش پوستي/ تب/ هيپرپلازي لنفوئيد/ اختلال كبدي/ ديسكرازي خوني/ سندرم استيونس-جانسون</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1">
                <a:tc>
                  <a:txBody>
                    <a:bodyPr/>
                    <a:lstStyle/>
                    <a:p>
                      <a:pPr marL="0" marR="0" algn="just" rtl="1">
                        <a:lnSpc>
                          <a:spcPct val="115000"/>
                        </a:lnSpc>
                        <a:spcBef>
                          <a:spcPts val="0"/>
                        </a:spcBef>
                        <a:spcAft>
                          <a:spcPts val="0"/>
                        </a:spcAft>
                      </a:pPr>
                      <a:r>
                        <a:rPr lang="fa-IR" sz="1300">
                          <a:latin typeface="Times New Roman"/>
                          <a:ea typeface="Times New Roman"/>
                          <a:cs typeface="B Zar"/>
                        </a:rPr>
                        <a:t>كاربامازپين</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دوبيني/ آتاكسي/ ناراحتي گوارشي/ استئوپروز/ هيپوناترمي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راش پوستي/ ديسكرازي خوني/ اختلال كبدي/ سندرم استيونس-جانسون </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1">
                <a:tc>
                  <a:txBody>
                    <a:bodyPr/>
                    <a:lstStyle/>
                    <a:p>
                      <a:pPr marL="0" marR="0" algn="just" rtl="1">
                        <a:lnSpc>
                          <a:spcPct val="115000"/>
                        </a:lnSpc>
                        <a:spcBef>
                          <a:spcPts val="0"/>
                        </a:spcBef>
                        <a:spcAft>
                          <a:spcPts val="0"/>
                        </a:spcAft>
                      </a:pPr>
                      <a:r>
                        <a:rPr lang="fa-IR" sz="1300">
                          <a:latin typeface="Times New Roman"/>
                          <a:ea typeface="Times New Roman"/>
                          <a:cs typeface="B Zar"/>
                        </a:rPr>
                        <a:t>فنوباربيتال</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خواب آلودگي/ بي خوابي/ اختلال رفتاري/ دوبيني/ آتاكسي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راش پوستي/ استيونس-جانسون/ اختلال عملكرد كبد/ اختلال كبدي/ ادم محيطي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0">
                <a:tc>
                  <a:txBody>
                    <a:bodyPr/>
                    <a:lstStyle/>
                    <a:p>
                      <a:pPr marL="0" marR="0" algn="just" rtl="1">
                        <a:lnSpc>
                          <a:spcPct val="115000"/>
                        </a:lnSpc>
                        <a:spcBef>
                          <a:spcPts val="0"/>
                        </a:spcBef>
                        <a:spcAft>
                          <a:spcPts val="0"/>
                        </a:spcAft>
                      </a:pPr>
                      <a:r>
                        <a:rPr lang="fa-IR" sz="1300">
                          <a:latin typeface="Times New Roman"/>
                          <a:ea typeface="Times New Roman"/>
                          <a:cs typeface="B Zar"/>
                        </a:rPr>
                        <a:t>اسيد والپروئيك</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ناراحتي گوارشي/ ترمور/ خواب آلودگي/ ريزش مو/ افزايش وزن/ ترومبوسيتونپي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راش پوستي/ ديسكرازي خوني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just" rtl="1">
                        <a:lnSpc>
                          <a:spcPct val="115000"/>
                        </a:lnSpc>
                        <a:spcBef>
                          <a:spcPts val="0"/>
                        </a:spcBef>
                        <a:spcAft>
                          <a:spcPts val="0"/>
                        </a:spcAft>
                      </a:pPr>
                      <a:r>
                        <a:rPr lang="fa-IR" sz="1300">
                          <a:latin typeface="Times New Roman"/>
                          <a:ea typeface="Times New Roman"/>
                          <a:cs typeface="B Zar"/>
                        </a:rPr>
                        <a:t>اتوسوكسمايد</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ناراحتي گوارشي/ خواب آلودگي/ آتاكسي/ سردرد</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endParaRPr lang="fa-IR" sz="1300">
                        <a:latin typeface="Times New Roman"/>
                        <a:ea typeface="Times New Roman"/>
                        <a:cs typeface="B Zar"/>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just" rtl="1">
                        <a:lnSpc>
                          <a:spcPct val="115000"/>
                        </a:lnSpc>
                        <a:spcBef>
                          <a:spcPts val="0"/>
                        </a:spcBef>
                        <a:spcAft>
                          <a:spcPts val="0"/>
                        </a:spcAft>
                      </a:pPr>
                      <a:r>
                        <a:rPr lang="fa-IR" sz="1300">
                          <a:latin typeface="Times New Roman"/>
                          <a:ea typeface="Times New Roman"/>
                          <a:cs typeface="B Zar"/>
                        </a:rPr>
                        <a:t>كلونازپام</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300">
                          <a:latin typeface="Times New Roman"/>
                          <a:ea typeface="Times New Roman"/>
                          <a:cs typeface="B Zar"/>
                        </a:rPr>
                        <a:t>خواب آلودگي/ دوبيني/ آتاكسي</a:t>
                      </a:r>
                      <a:endParaRPr lang="en-US" sz="1000">
                        <a:latin typeface="Calibri"/>
                        <a:ea typeface="Times New Roman"/>
                        <a:cs typeface="Arial"/>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endParaRPr lang="fa-IR" sz="1300" dirty="0">
                        <a:latin typeface="Times New Roman"/>
                        <a:ea typeface="Times New Roman"/>
                        <a:cs typeface="B Zar"/>
                      </a:endParaRPr>
                    </a:p>
                  </a:txBody>
                  <a:tcPr marL="65412" marR="654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4876800" y="304800"/>
            <a:ext cx="398378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ريسك فاكتور هاي عود تشنج عبارتند از:</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685800" y="1524000"/>
            <a:ext cx="7696061" cy="923330"/>
          </a:xfrm>
          <a:prstGeom prst="rect">
            <a:avLst/>
          </a:prstGeom>
          <a:noFill/>
        </p:spPr>
        <p:txBody>
          <a:bodyPr wrap="square" rtlCol="0">
            <a:spAutoFit/>
          </a:bodyPr>
          <a:lstStyle/>
          <a:p>
            <a:pPr algn="r"/>
            <a:r>
              <a:rPr lang="fa-IR" dirty="0" smtClean="0"/>
              <a:t>1)معاینه عصبی غیر طبیعی</a:t>
            </a:r>
          </a:p>
          <a:p>
            <a:pPr algn="r"/>
            <a:endParaRPr lang="fa-IR" dirty="0" smtClean="0"/>
          </a:p>
          <a:p>
            <a:pPr algn="r"/>
            <a:r>
              <a:rPr lang="fa-IR" dirty="0" smtClean="0"/>
              <a:t>تظاهر نمایند. </a:t>
            </a:r>
            <a:r>
              <a:rPr lang="en-US" dirty="0" smtClean="0"/>
              <a:t>status </a:t>
            </a:r>
            <a:r>
              <a:rPr lang="en-US" dirty="0" err="1" smtClean="0"/>
              <a:t>epilepticus</a:t>
            </a:r>
            <a:r>
              <a:rPr lang="fa-IR" dirty="0" smtClean="0"/>
              <a:t>2)تشنج هایی که به صورت صرع پایدار</a:t>
            </a:r>
          </a:p>
        </p:txBody>
      </p:sp>
      <p:sp>
        <p:nvSpPr>
          <p:cNvPr id="4" name="TextBox 3"/>
          <p:cNvSpPr txBox="1"/>
          <p:nvPr/>
        </p:nvSpPr>
        <p:spPr>
          <a:xfrm>
            <a:off x="4038600" y="2743200"/>
            <a:ext cx="4454264" cy="369332"/>
          </a:xfrm>
          <a:prstGeom prst="rect">
            <a:avLst/>
          </a:prstGeom>
          <a:noFill/>
        </p:spPr>
        <p:txBody>
          <a:bodyPr wrap="square" rtlCol="0">
            <a:spAutoFit/>
          </a:bodyPr>
          <a:lstStyle/>
          <a:p>
            <a:pPr algn="r"/>
            <a:r>
              <a:rPr lang="en-US" dirty="0" err="1" smtClean="0"/>
              <a:t>todd`s</a:t>
            </a:r>
            <a:r>
              <a:rPr lang="en-US" dirty="0" smtClean="0"/>
              <a:t> paralysis</a:t>
            </a:r>
            <a:r>
              <a:rPr lang="fa-IR" dirty="0" smtClean="0"/>
              <a:t>3)فلج بعد از تشنج</a:t>
            </a:r>
            <a:r>
              <a:rPr lang="en-US" dirty="0" smtClean="0"/>
              <a:t>  </a:t>
            </a:r>
            <a:endParaRPr lang="en-US" dirty="0"/>
          </a:p>
        </p:txBody>
      </p:sp>
      <p:sp>
        <p:nvSpPr>
          <p:cNvPr id="5" name="TextBox 4"/>
          <p:cNvSpPr txBox="1"/>
          <p:nvPr/>
        </p:nvSpPr>
        <p:spPr>
          <a:xfrm>
            <a:off x="5486400" y="3429000"/>
            <a:ext cx="2957861" cy="369332"/>
          </a:xfrm>
          <a:prstGeom prst="rect">
            <a:avLst/>
          </a:prstGeom>
          <a:noFill/>
        </p:spPr>
        <p:txBody>
          <a:bodyPr wrap="none" rtlCol="0">
            <a:spAutoFit/>
          </a:bodyPr>
          <a:lstStyle/>
          <a:p>
            <a:r>
              <a:rPr lang="fa-IR" dirty="0" smtClean="0"/>
              <a:t>5)سابقه فامیلی بسیار قوی برای تشنج</a:t>
            </a:r>
            <a:endParaRPr lang="en-US" dirty="0"/>
          </a:p>
        </p:txBody>
      </p:sp>
      <p:sp>
        <p:nvSpPr>
          <p:cNvPr id="6" name="TextBox 5"/>
          <p:cNvSpPr txBox="1"/>
          <p:nvPr/>
        </p:nvSpPr>
        <p:spPr>
          <a:xfrm>
            <a:off x="4114800" y="4191000"/>
            <a:ext cx="4267200" cy="369332"/>
          </a:xfrm>
          <a:prstGeom prst="rect">
            <a:avLst/>
          </a:prstGeom>
          <a:noFill/>
        </p:spPr>
        <p:txBody>
          <a:bodyPr wrap="square" rtlCol="0">
            <a:spAutoFit/>
          </a:bodyPr>
          <a:lstStyle/>
          <a:p>
            <a:pPr algn="r"/>
            <a:r>
              <a:rPr lang="fa-IR" dirty="0" smtClean="0"/>
              <a:t>غیر طبیعی </a:t>
            </a:r>
            <a:r>
              <a:rPr lang="en-US" dirty="0" smtClean="0"/>
              <a:t>EEG</a:t>
            </a:r>
            <a:r>
              <a:rPr lang="fa-IR" dirty="0" smtClean="0"/>
              <a:t>6)</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0"/>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B Zar"/>
              </a:rPr>
              <a:t>Status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B Zar"/>
              </a:rPr>
              <a:t>Epilepticus</a:t>
            </a:r>
            <a:r>
              <a:rPr kumimoji="0" lang="fa-IR" sz="2000" b="1" i="0" u="none" strike="noStrike" cap="none" normalizeH="0" baseline="0" dirty="0" smtClean="0">
                <a:ln>
                  <a:noFill/>
                </a:ln>
                <a:solidFill>
                  <a:schemeClr val="tx1"/>
                </a:solidFill>
                <a:effectLst/>
                <a:latin typeface="B Zar"/>
                <a:ea typeface="Times New Roman" pitchFamily="18" charset="0"/>
                <a:cs typeface="Arial" pitchFamily="34" charset="0"/>
              </a:rPr>
              <a:t>:</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تعريف:</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تشنجي كه بيش از 30-15 دقيقه طول بكشد.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يا تشنج ژنراليزه اي از يك تشنج تا تشنج بعدي بيمار هوشيار نشود.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مدت تشنج آنقدر است كه نياز به مصرف حاد داروي ضد تشنج مي شود (به طور معمول براي تشنج ژنراليزه </a:t>
            </a:r>
            <a:r>
              <a:rPr lang="fa-IR" sz="2000" dirty="0" smtClean="0">
                <a:latin typeface="B Zar"/>
                <a:ea typeface="Times New Roman" pitchFamily="18" charset="0"/>
                <a:cs typeface="Arial" pitchFamily="34" charset="0"/>
              </a:rPr>
              <a:t>&gt;</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5min</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8370" name="Rectangle 2"/>
          <p:cNvSpPr>
            <a:spLocks noChangeArrowheads="1"/>
          </p:cNvSpPr>
          <p:nvPr/>
        </p:nvSpPr>
        <p:spPr bwMode="auto">
          <a:xfrm>
            <a:off x="0" y="2895600"/>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از نظر باليني در صرع مداوم ژنراليزه ممكن است فقط حركات كلونيك خفيف در انگشتان يا حركات</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سريع و ظريف در چشم ها يا اپي زودهايي از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HTN</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تاكيكاردي و ميدرياز وجود داشته باشد</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اين موارد فقط با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تشخيص داده مي شوند. بنابراين اگر تشنج آشكار از بين رفته و بيمار افت هوشياري داشته باشد، به معني اتمام صرع پايدار نيست و براي تأييد پايان آن بايد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EEG </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گرفته شود.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0"/>
            <a:ext cx="9144000" cy="51167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بيمار استاتوس موارد زير بايد انجام شود: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باز كردن راه هوايي، چك علايم حياتي و قرار دادن بيمار در وضعيتي كه مانع آسپيراسيون محتويات معده شود.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نمونه جهت آزمايش گرفته شود.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glu</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 Ca, LFT, BUN, Cr, CBC, ESR</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الكتروليتها و سموم)</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تزريق دكستروز %50 وريدي: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mg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50</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LP</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صورت تب و علائم تحريك مننژ (در %15 موارد علي رغم عدم وجود عفونت، پلئوسيتوز در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CSF</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به صورت تك هسته اي يا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PMN</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داريم.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Pr</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كمي افزايش يافته ولي گلوكوز نرمال است).</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درمان هيپرترمي شديد (43-42 درجه): چون باعث افزايش احتمال آسيب مغزي مي شود بايد به وسيله پتوهاي خنك كننده يا فلج حركتي به وسيله كورار درمان شود.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izures-disability-benefits-claim.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312420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اگر جواب نداد دوباره فني توئين يا فوس فني توئين با دوز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10mg/kg</a:t>
            </a:r>
            <a:endParaRPr kumimoji="0" lang="fa-IR" sz="2000" b="0" i="0" u="none" strike="noStrike" cap="none" normalizeH="0" baseline="0" dirty="0" smtClean="0">
              <a:ln>
                <a:noFill/>
              </a:ln>
              <a:solidFill>
                <a:schemeClr val="tx1"/>
              </a:solidFill>
              <a:effectLst/>
              <a:latin typeface="Calibri" pitchFamily="34"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اگر باز تشنج كرد: به بيمار در حضور وسايل احياء و اكسيژن فنوباربيتال، به صورت وريدي آهسته مي زنيم.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20mg/kg)</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آهسته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(50mh/min</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 مقادير بالا افت فشار خون و آپنه شايع است. اگر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ICU</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موحود بود، بيمار در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ICU</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بستري شده و مي توان يك دوز ديگر فنوباربتال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(10mg/kg)</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را در آنجا تكرار كرد.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اگر بازهم تشنج كرد: بيمار بايد بلافاصله بيهوشي عمومي به وسيله پنتوباربيتال، پروپو فول يا ميدازولام بگيرد.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0" y="533400"/>
            <a:ext cx="9144000" cy="2246769"/>
          </a:xfrm>
          <a:prstGeom prst="rect">
            <a:avLst/>
          </a:prstGeom>
        </p:spPr>
        <p:txBody>
          <a:bodyPr wrap="square">
            <a:spAutoFit/>
          </a:bodyPr>
          <a:lstStyle/>
          <a:p>
            <a:pPr lvl="0" algn="r" rtl="1" eaLnBrk="0" fontAlgn="base" hangingPunct="0">
              <a:spcBef>
                <a:spcPct val="0"/>
              </a:spcBef>
              <a:spcAft>
                <a:spcPct val="0"/>
              </a:spcAft>
              <a:buFontTx/>
              <a:buChar char="•"/>
            </a:pPr>
            <a:r>
              <a:rPr lang="fa-IR" sz="2000" dirty="0" smtClean="0">
                <a:latin typeface="Times New Roman" pitchFamily="18" charset="0"/>
                <a:ea typeface="Times New Roman" pitchFamily="18" charset="0"/>
                <a:cs typeface="B Zar" charset="-78"/>
              </a:rPr>
              <a:t>درمان خود تشنج بايد جهت جلوگيري از آسيب مغزي بايد بلافاصله شروع شود:</a:t>
            </a:r>
          </a:p>
          <a:p>
            <a:pPr lvl="0" algn="r" rtl="1" eaLnBrk="0" fontAlgn="base" hangingPunct="0">
              <a:spcBef>
                <a:spcPct val="0"/>
              </a:spcBef>
              <a:spcAft>
                <a:spcPct val="0"/>
              </a:spcAft>
              <a:buFontTx/>
              <a:buChar char="•"/>
            </a:pPr>
            <a:endParaRPr lang="en-US" sz="100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000" dirty="0" smtClean="0">
                <a:latin typeface="Times New Roman" pitchFamily="18" charset="0"/>
                <a:ea typeface="Times New Roman" pitchFamily="18" charset="0"/>
                <a:cs typeface="B Zar" charset="-78"/>
              </a:rPr>
              <a:t>ابتدا </a:t>
            </a:r>
            <a:r>
              <a:rPr lang="en-US" sz="2000" dirty="0" smtClean="0">
                <a:latin typeface="Calibri" pitchFamily="34" charset="0"/>
                <a:ea typeface="Times New Roman" pitchFamily="18" charset="0"/>
                <a:cs typeface="B Zar" charset="-78"/>
              </a:rPr>
              <a:t>IV</a:t>
            </a:r>
            <a:r>
              <a:rPr lang="fa-IR" sz="2000" dirty="0" smtClean="0">
                <a:latin typeface="Times New Roman" pitchFamily="18" charset="0"/>
                <a:ea typeface="Times New Roman" pitchFamily="18" charset="0"/>
                <a:cs typeface="B Zar" charset="-78"/>
              </a:rPr>
              <a:t> گرفته و ديازپام يا لوزارپام داده مي شود (</a:t>
            </a:r>
            <a:r>
              <a:rPr lang="fa-IR" sz="2000" dirty="0" smtClean="0">
                <a:solidFill>
                  <a:srgbClr val="FF0000"/>
                </a:solidFill>
                <a:latin typeface="Times New Roman" pitchFamily="18" charset="0"/>
                <a:ea typeface="Times New Roman" pitchFamily="18" charset="0"/>
                <a:cs typeface="B Zar" charset="-78"/>
              </a:rPr>
              <a:t>لوزارپام </a:t>
            </a:r>
            <a:r>
              <a:rPr lang="en-US" sz="2000" dirty="0" smtClean="0">
                <a:solidFill>
                  <a:srgbClr val="FF0000"/>
                </a:solidFill>
                <a:latin typeface="Calibri" pitchFamily="34" charset="0"/>
                <a:ea typeface="Times New Roman" pitchFamily="18" charset="0"/>
                <a:cs typeface="B Zar" charset="-78"/>
              </a:rPr>
              <a:t>choice</a:t>
            </a:r>
            <a:r>
              <a:rPr lang="fa-IR" sz="2000" dirty="0" smtClean="0">
                <a:solidFill>
                  <a:srgbClr val="FF0000"/>
                </a:solidFill>
                <a:latin typeface="Times New Roman" pitchFamily="18" charset="0"/>
                <a:ea typeface="Times New Roman" pitchFamily="18" charset="0"/>
                <a:cs typeface="B Zar" charset="-78"/>
              </a:rPr>
              <a:t> است چون نيمه عمر بيشتري دارد: </a:t>
            </a:r>
            <a:r>
              <a:rPr lang="en-US" sz="2000" dirty="0" smtClean="0">
                <a:latin typeface="Calibri" pitchFamily="34" charset="0"/>
                <a:ea typeface="Times New Roman" pitchFamily="18" charset="0"/>
                <a:cs typeface="B Zar" charset="-78"/>
              </a:rPr>
              <a:t>0.1 mg/kg</a:t>
            </a:r>
            <a:r>
              <a:rPr lang="fa-IR" sz="2000" dirty="0" smtClean="0">
                <a:latin typeface="Times New Roman" pitchFamily="18" charset="0"/>
                <a:ea typeface="Times New Roman" pitchFamily="18" charset="0"/>
                <a:cs typeface="B Zar" charset="-78"/>
              </a:rPr>
              <a:t> طي 2-1 دقيقه، اگر پاسخ ندارد، يكبار ديگر تكرار مي كنيم).</a:t>
            </a:r>
          </a:p>
          <a:p>
            <a:pPr lvl="0" algn="r" rtl="1" eaLnBrk="0" fontAlgn="base" hangingPunct="0">
              <a:spcBef>
                <a:spcPct val="0"/>
              </a:spcBef>
              <a:spcAft>
                <a:spcPct val="0"/>
              </a:spcAft>
              <a:buFontTx/>
              <a:buChar char="•"/>
            </a:pPr>
            <a:endParaRPr lang="en-US" sz="1000" dirty="0" smtClean="0">
              <a:latin typeface="Arial" pitchFamily="34" charset="0"/>
              <a:cs typeface="Arial" pitchFamily="34" charset="0"/>
            </a:endParaRPr>
          </a:p>
          <a:p>
            <a:pPr lvl="0" algn="r" rtl="1" eaLnBrk="0" fontAlgn="base" hangingPunct="0">
              <a:spcBef>
                <a:spcPct val="0"/>
              </a:spcBef>
              <a:spcAft>
                <a:spcPct val="0"/>
              </a:spcAft>
              <a:buFontTx/>
              <a:buChar char="•"/>
            </a:pPr>
            <a:r>
              <a:rPr lang="fa-IR" sz="2000" dirty="0" smtClean="0">
                <a:latin typeface="Times New Roman" pitchFamily="18" charset="0"/>
                <a:ea typeface="Times New Roman" pitchFamily="18" charset="0"/>
                <a:cs typeface="B Zar" charset="-78"/>
              </a:rPr>
              <a:t>فني توئين يا فوس فني توئين بايد بلافاصله اضافه شود. فني توئين: </a:t>
            </a:r>
            <a:r>
              <a:rPr lang="en-US" sz="2000" dirty="0" smtClean="0">
                <a:latin typeface="Calibri" pitchFamily="34" charset="0"/>
                <a:ea typeface="Times New Roman" pitchFamily="18" charset="0"/>
                <a:cs typeface="B Zar" charset="-78"/>
              </a:rPr>
              <a:t>20mg/kg</a:t>
            </a:r>
            <a:r>
              <a:rPr lang="fa-IR" sz="2000" dirty="0" smtClean="0">
                <a:latin typeface="Times New Roman" pitchFamily="18" charset="0"/>
                <a:ea typeface="Times New Roman" pitchFamily="18" charset="0"/>
                <a:cs typeface="B Zar" charset="-78"/>
              </a:rPr>
              <a:t> آهسته با سرعت كمتر از </a:t>
            </a:r>
            <a:r>
              <a:rPr lang="en-US" sz="2000" dirty="0" smtClean="0">
                <a:latin typeface="Calibri" pitchFamily="34" charset="0"/>
                <a:ea typeface="Times New Roman" pitchFamily="18" charset="0"/>
                <a:cs typeface="B Zar" charset="-78"/>
              </a:rPr>
              <a:t>50mg/min</a:t>
            </a:r>
            <a:r>
              <a:rPr lang="fa-IR" sz="2000" dirty="0" smtClean="0">
                <a:latin typeface="Times New Roman" pitchFamily="18" charset="0"/>
                <a:ea typeface="Times New Roman" pitchFamily="18" charset="0"/>
                <a:cs typeface="B Zar" charset="-78"/>
              </a:rPr>
              <a:t> اگر سريعتر دهند، هيپوتنشن وآريتمي مي دهد. (نمي توان در محلول قندي داد). فني توئين: با سرعت </a:t>
            </a:r>
            <a:r>
              <a:rPr lang="en-US" sz="2000" dirty="0" smtClean="0">
                <a:latin typeface="Calibri" pitchFamily="34" charset="0"/>
                <a:ea typeface="Times New Roman" pitchFamily="18" charset="0"/>
                <a:cs typeface="B Zar" charset="-78"/>
              </a:rPr>
              <a:t>150 mg/min</a:t>
            </a:r>
            <a:r>
              <a:rPr lang="fa-IR" sz="2000" dirty="0" smtClean="0">
                <a:latin typeface="Times New Roman" pitchFamily="18" charset="0"/>
                <a:ea typeface="Times New Roman" pitchFamily="18" charset="0"/>
                <a:cs typeface="B Zar" charset="-78"/>
              </a:rPr>
              <a:t> در محلول قندي يا نمكي</a:t>
            </a:r>
            <a:endParaRPr lang="fa-I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B Zar"/>
                <a:ea typeface="Times New Roman" pitchFamily="18" charset="0"/>
                <a:cs typeface="Arial" pitchFamily="34" charset="0"/>
              </a:rPr>
              <a:t>صرع قاعدگي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B Zar"/>
              </a:rPr>
              <a:t>(</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B Zar"/>
              </a:rPr>
              <a:t>Catamenial</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B Zar"/>
              </a:rPr>
              <a:t> epilepsy)</a:t>
            </a:r>
            <a:endParaRPr kumimoji="0" lang="fa-IR" sz="2000" b="1" i="0" u="none" strike="noStrike" cap="none" normalizeH="0" baseline="0" dirty="0" smtClean="0">
              <a:ln>
                <a:noFill/>
              </a:ln>
              <a:solidFill>
                <a:schemeClr val="tx1"/>
              </a:solidFill>
              <a:effectLst/>
              <a:latin typeface="Calibri" pitchFamily="34" charset="0"/>
              <a:ea typeface="Times New Roman" pitchFamily="18" charset="0"/>
              <a:cs typeface="B Zar"/>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در برخي از زنان حوالي دوران قاعدگي فركانس تشنج ها بيشتر مي شود. اين مشكل ناشي از اثرات استروژن و پروژسترون روي تحريك پذيري نوروني يا تغييراتي در سطوح داروهاي ضد صرع به دليل تغيير اتصال پروتئيني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(Protein binding)</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باشد.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B Zar"/>
                <a:ea typeface="Times New Roman" pitchFamily="18" charset="0"/>
                <a:cs typeface="Arial" pitchFamily="34" charset="0"/>
              </a:rPr>
              <a:t>درمان: </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استازولاميد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(250-500 mg/d)</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7 تا 10 روز قبل از شروع قاعدگي تا قطع خونريزي به عنوان درمان كمكي موثر است</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افزايش دوز داروي ضد صرع طي اين دوره يا كنترل سيكل هاي قاعدگي با استفاده از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a:rPr>
              <a:t>OCP</a:t>
            </a: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 مفيد باشد.</a:t>
            </a: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endParaRPr lang="fa-IR" sz="2000" dirty="0" smtClean="0">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B Zar"/>
                <a:ea typeface="Times New Roman" pitchFamily="18" charset="0"/>
                <a:cs typeface="Arial" pitchFamily="34" charset="0"/>
              </a:rPr>
              <a:t>پروژستين هاي طبيعي در برخي از زنان ممكن است مفيد باشند.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0" y="0"/>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تشنج در حاملگي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حاملگي در نيمي از موارد تغييري در تشنج ايجاد نمي كند، در 30% موارد تشنج را تشديد كرده و 20% آن را كاهش مي دهد.</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خانمي كه دچار صرع بوده ولي چند سال است تشنج نداشته است و اكنون قصد بارداري دارد بهترين كار قطع داروها قبل از لقاح است.</a:t>
            </a:r>
          </a:p>
          <a:p>
            <a:pPr marL="0" marR="0" lvl="0" indent="0" algn="r" defTabSz="914400" rtl="1" eaLnBrk="0" fontAlgn="base" latinLnBrk="0" hangingPunct="0">
              <a:lnSpc>
                <a:spcPct val="100000"/>
              </a:lnSpc>
              <a:spcBef>
                <a:spcPct val="0"/>
              </a:spcBef>
              <a:spcAft>
                <a:spcPct val="0"/>
              </a:spcAft>
              <a:buClrTx/>
              <a:buSzTx/>
              <a:buFontTx/>
              <a:buChar char="•"/>
              <a:tabLst/>
            </a:pPr>
            <a:endParaRPr lang="fa-IR" sz="20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Char char="•"/>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در تشنج هاي ژنراليزه تونيك كلونيك به دليل اثرات مضر شديد تشنج روي جنين ترجيح داده مي شود دارو در حين بارداري داده شود اما تشنج هاي ابسانس و پارشيل اثرات مضر كمي روي جنين دارند. بنابراين بهتر است از مصرف داروها، حتي با وجود كنترل ناكامل بيماري، صرف نظر شود.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0" y="0"/>
            <a:ext cx="9144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fa-IR" sz="2000" dirty="0" smtClean="0">
              <a:latin typeface="Times New Roman" pitchFamily="18" charset="0"/>
              <a:ea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فنوباربيتال و فني توئين تراتوژن مي باشند و سديم والپروات و كاربامازپين (به ترتيب 2 و 5/0%) باعث نقايص لوله عصبي در جنين مي شوند. </a:t>
            </a:r>
          </a:p>
          <a:p>
            <a:pPr marL="0" marR="0" lvl="0" indent="0" algn="justLow" defTabSz="914400" rtl="1" eaLnBrk="1" fontAlgn="base" latinLnBrk="0" hangingPunct="1">
              <a:lnSpc>
                <a:spcPct val="100000"/>
              </a:lnSpc>
              <a:spcBef>
                <a:spcPct val="0"/>
              </a:spcBef>
              <a:spcAft>
                <a:spcPct val="0"/>
              </a:spcAft>
              <a:buClrTx/>
              <a:buSzTx/>
              <a:buFontTx/>
              <a:buNone/>
              <a:tabLst/>
            </a:pPr>
            <a:endParaRPr lang="fa-IR" sz="2000" dirty="0" smtClean="0">
              <a:latin typeface="Times New Roman" pitchFamily="18" charset="0"/>
              <a:ea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به طور كلي عوارض داروهاي ضد صرع در جنين شامل لب شكري، شكاف كام، آنوماليهاي قلبي و نقايص لوله عصبي و ... هستند. بايد سعي شود در دوران بارداري فقط از يك دارو آن هم با كمترين دوز موثر استفاده شود.</a:t>
            </a:r>
          </a:p>
          <a:p>
            <a:pPr marL="0" marR="0" lvl="0" indent="0" algn="justLow" defTabSz="914400" rtl="1" eaLnBrk="1" fontAlgn="base" latinLnBrk="0" hangingPunct="1">
              <a:lnSpc>
                <a:spcPct val="100000"/>
              </a:lnSpc>
              <a:spcBef>
                <a:spcPct val="0"/>
              </a:spcBef>
              <a:spcAft>
                <a:spcPct val="0"/>
              </a:spcAft>
              <a:buClrTx/>
              <a:buSzTx/>
              <a:buFontTx/>
              <a:buNone/>
              <a:tabLst/>
            </a:pPr>
            <a:endParaRPr lang="fa-IR" sz="2000" dirty="0" smtClean="0">
              <a:latin typeface="Times New Roman" pitchFamily="18" charset="0"/>
              <a:cs typeface="B Zar"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مهم: استاتوس اپيلپتيكوس در بارداري مشابه فرد غير باردار درمان مي شود.</a:t>
            </a:r>
          </a:p>
          <a:p>
            <a:pPr marL="0" marR="0" lvl="0" indent="0" algn="justLow" defTabSz="914400" rtl="1" eaLnBrk="0" fontAlgn="base" latinLnBrk="0" hangingPunct="0">
              <a:lnSpc>
                <a:spcPct val="100000"/>
              </a:lnSpc>
              <a:spcBef>
                <a:spcPct val="0"/>
              </a:spcBef>
              <a:spcAft>
                <a:spcPct val="0"/>
              </a:spcAft>
              <a:buClrTx/>
              <a:buSzTx/>
              <a:buFontTx/>
              <a:buNone/>
              <a:tabLst/>
            </a:pPr>
            <a:endParaRPr lang="fa-IR" sz="2000" dirty="0" smtClean="0">
              <a:latin typeface="Times New Roman" pitchFamily="18" charset="0"/>
              <a:cs typeface="B Zar" charset="-78"/>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سطح پلاسمايي داروها به دليل افزايش متابوليسم داروها در بارداري ممكن است كاهش يابد و مصرف مقادير بيشتري جهت كنترل تشنج لازم شود بنابراين سطح سرمي دارو بايد دقيقا كنترل شود.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0" y="0"/>
            <a:ext cx="914400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000" dirty="0" smtClean="0">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تمامي خانمهاي سنين باروري كه تحت درمان با داروهاي ضد صرع هستند، بايد روزانه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1 mg</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اسيد فوليك مصرف كنند (جهت پيشگيري از نقايص لوله عصبي در جنين)</a:t>
            </a:r>
          </a:p>
          <a:p>
            <a:pPr marL="0" marR="0" lvl="0" indent="0" algn="r" defTabSz="914400" rtl="1" eaLnBrk="1" fontAlgn="base" latinLnBrk="0" hangingPunct="1">
              <a:lnSpc>
                <a:spcPct val="100000"/>
              </a:lnSpc>
              <a:spcBef>
                <a:spcPct val="0"/>
              </a:spcBef>
              <a:spcAft>
                <a:spcPct val="0"/>
              </a:spcAft>
              <a:buClrTx/>
              <a:buSzTx/>
              <a:buFontTx/>
              <a:buNone/>
              <a:tabLst/>
            </a:pPr>
            <a:endParaRPr lang="fa-IR" sz="2000" dirty="0" smtClean="0">
              <a:latin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اگر به خانم حامله فنوباربيتال، فني توئين و پيريميديون تجويز شود حتماً بايد در 2 هفته آخر بارداري ويتامين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k</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دريافت كند. (جهت جلوگيري از خونريزي نوزادي)</a:t>
            </a:r>
          </a:p>
          <a:p>
            <a:pPr marL="0" marR="0" lvl="0" indent="0" algn="r" defTabSz="914400" rtl="1" eaLnBrk="0" fontAlgn="base" latinLnBrk="0" hangingPunct="0">
              <a:lnSpc>
                <a:spcPct val="100000"/>
              </a:lnSpc>
              <a:spcBef>
                <a:spcPct val="0"/>
              </a:spcBef>
              <a:spcAft>
                <a:spcPct val="0"/>
              </a:spcAft>
              <a:buClrTx/>
              <a:buSzTx/>
              <a:buFontTx/>
              <a:buNone/>
              <a:tabLst/>
            </a:pPr>
            <a:endParaRPr lang="fa-IR" sz="20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خانم هايي كه در سنين باروري هستند و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OCP</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مصرف مي كنند حين مصرف كارباماپين، فنوباربيتال، فني توئين و توپيرامات بايد از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HD</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استفاده كنند يا از روش ديگري استفاده كنند. چون اين داروها تاثير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B Zar" charset="-78"/>
              </a:rPr>
              <a:t>OCP</a:t>
            </a: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را كاهش مي دهند.</a:t>
            </a:r>
          </a:p>
          <a:p>
            <a:pPr marL="0" marR="0" lvl="0" indent="0" algn="r" defTabSz="914400" rtl="1" eaLnBrk="0" fontAlgn="base" latinLnBrk="0" hangingPunct="0">
              <a:lnSpc>
                <a:spcPct val="100000"/>
              </a:lnSpc>
              <a:spcBef>
                <a:spcPct val="0"/>
              </a:spcBef>
              <a:spcAft>
                <a:spcPct val="0"/>
              </a:spcAft>
              <a:buClrTx/>
              <a:buSzTx/>
              <a:buFontTx/>
              <a:buNone/>
              <a:tabLst/>
            </a:pPr>
            <a:endParaRPr lang="fa-IR" sz="2000" dirty="0" smtClean="0">
              <a:latin typeface="Times New Roman" pitchFamily="18" charset="0"/>
              <a:cs typeface="B Zar"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با توجه به اينكه تاكنون اثرات مضر داروهاي ضدصرع كه در شير ترشح مي شوند روي كودك مشخص نشده است توصيه مي شود شيردهي در اين افراد ادامه يابد.</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685800"/>
            <a:ext cx="9144000" cy="4570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نكته: هنگامي كه تشنج هاي پارشيال ساده قبل از يك تشنج پارشيال كمپلكس ژنراليزه ثانويه بيايد به آن اورا مي گويند.</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نكته: تشنج هاي پارشيال ساده كه از كورتكس تمپورال يا فرونتال منشأ مي گيرند نيز ممكن است موجب تغييراتي در شنوايي، بويايي، علائم رواني شوند.</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اين علائم شامل احساس غيرطبيعي، بوهاي شديد (مثل پلاستيك سوخته يا روغن پارافين) يا اصوات (صداهاي ساده يا بسيار پيچيده)، يا احساس اپيگاستريك كه از معده يا قفسه سينه به سمت سر مي رود، مي باشند.</a:t>
            </a:r>
            <a:endPar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بعضي بيماران علايم سايكياتريك عجيبي دارند، مثل ترس، احساس تغييرات قريب الوقوع، جدايي، مسخ شخصيت</a:t>
            </a:r>
            <a:r>
              <a:rPr kumimoji="0" lang="en-US" sz="2800" b="0" i="0" u="none" strike="noStrike" cap="none" normalizeH="0" baseline="0" dirty="0" smtClean="0">
                <a:ln>
                  <a:noFill/>
                </a:ln>
                <a:solidFill>
                  <a:schemeClr val="tx1"/>
                </a:solidFill>
                <a:effectLst/>
                <a:latin typeface="B Zar"/>
                <a:ea typeface="Times New Roman" pitchFamily="18" charset="0"/>
                <a:cs typeface="Arial" pitchFamily="34" charset="0"/>
              </a:rPr>
              <a:t>، </a:t>
            </a:r>
            <a:r>
              <a:rPr kumimoji="0" lang="fa-IR" sz="2800" b="0" i="0" u="none" strike="noStrike" cap="none" normalizeH="0" baseline="0" dirty="0" smtClean="0">
                <a:ln>
                  <a:noFill/>
                </a:ln>
                <a:solidFill>
                  <a:schemeClr val="tx1"/>
                </a:solidFill>
                <a:effectLst/>
                <a:latin typeface="B Zar"/>
                <a:ea typeface="Times New Roman" pitchFamily="18" charset="0"/>
                <a:cs typeface="Arial" pitchFamily="34" charset="0"/>
              </a:rPr>
              <a:t>يا توهم هايي كه در آن ها اشياء كوچكتر از معمول يا بزرگتر به نظر مي رسند</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B Zar" charset="-78"/>
              </a:rPr>
              <a:t>(CPS) Complex Partial seizure</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CPS</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شايعترين نوع تشنج فوكال است كه مي تواند با اختلالات روانپزشكي اشتباه شود. بيمار دچار اختلال گذرا در سطح هوشياري يا ارتباط طبيعي با محيط مي شود. مثلاً ناگهان آواز مي خواند يا بيمار مي دود يا مي رقصد و يا حركات غير ارادي هماهنگ (اتوماتيسم) مثلاً ليسيدن لبها يا پلك زدن يا ملچ ملوچ كردن يا جويدن دارد. اين علائم معمولاً در هر حمله براي هر بيمار خاص به صورت استرئوتايپي (كليشه اي) تكرار مي شود و پس از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Seizure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بيمار نسبت به آن آمنزي دارد (آنترو گريد امنزيا)</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4" name="Rectangle 2"/>
          <p:cNvSpPr>
            <a:spLocks noChangeArrowheads="1"/>
          </p:cNvSpPr>
          <p:nvPr/>
        </p:nvSpPr>
        <p:spPr bwMode="auto">
          <a:xfrm>
            <a:off x="0" y="320040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تشنج هاي فوكال كمپلكس، اغلبل با يك اورا (مثلاً يك تشنج پارشيال ساده) شروع مي شوند. (احساس هاي اپي گاستريك شايعترند) شروع فاز تشنجي اغلب به صورت قطع ناگهاني رفتار يا خيره شدن بيمار بدون حركت است كه نشان دهنده ي شروع دوره ي فراموشي مي باشد.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5" name="Rectangle 3"/>
          <p:cNvSpPr>
            <a:spLocks noChangeArrowheads="1"/>
          </p:cNvSpPr>
          <p:nvPr/>
        </p:nvSpPr>
        <p:spPr bwMode="auto">
          <a:xfrm>
            <a:off x="0" y="50292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بيمار معمولاً پس از حمله حالت گيجي دارد و به دست آوردن كامل هوشياري از چند ثانيه تا يك ساعت طول مي كشد. ممكن است پس از حمله براي مدت كوتاهي بيمار دچار افازي پست ايكتال شود.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228600"/>
            <a:ext cx="9144000" cy="33701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در مبتلايان به تشنج پارشيال كمپلكس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EEG</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روتين در فاصله بين تشنج ها طبيعي است يا شايد تخليه هاي الكتريكي مختصري به نام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B Zar" charset="-78"/>
              </a:rPr>
              <a:t>epileptiform</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يا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Sharp waves</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را نشان دهد.</a:t>
            </a:r>
          </a:p>
          <a:p>
            <a:pPr marL="0" marR="0" lvl="0" indent="0" algn="r" defTabSz="914400" rtl="1" eaLnBrk="1" fontAlgn="base" latinLnBrk="0" hangingPunct="1">
              <a:lnSpc>
                <a:spcPct val="100000"/>
              </a:lnSpc>
              <a:spcBef>
                <a:spcPct val="0"/>
              </a:spcBef>
              <a:spcAft>
                <a:spcPct val="0"/>
              </a:spcAft>
              <a:buClrTx/>
              <a:buSzTx/>
              <a:buFontTx/>
              <a:buNone/>
              <a:tabLst/>
            </a:pPr>
            <a:endParaRPr lang="fa-IR" sz="2400" dirty="0" smtClean="0">
              <a:latin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نكته: قبلاً فكر مي كردند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CPS</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اختلال در لوب تمپورال است و به آن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TLE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مي گفتند. ولي الان مشخص شده از هر قسمت مي تواند باشد و به همين دليل آن را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Complex</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مي گويند.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charset="-78"/>
              </a:rPr>
              <a:t>TLE</a:t>
            </a:r>
            <a:r>
              <a:rPr kumimoji="0" lang="fa-IR"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rPr>
              <a:t> (تمپورال لوب اپي لپسي) نوعي از پارشيل كمپلكس است كه مربوط به لوب تمپورال است.</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838200" y="4114800"/>
            <a:ext cx="8077200" cy="1200329"/>
          </a:xfrm>
          <a:prstGeom prst="rect">
            <a:avLst/>
          </a:prstGeom>
          <a:noFill/>
        </p:spPr>
        <p:txBody>
          <a:bodyPr wrap="square" rtlCol="0">
            <a:spAutoFit/>
          </a:bodyPr>
          <a:lstStyle/>
          <a:p>
            <a:pPr algn="r" rtl="1"/>
            <a:r>
              <a:rPr lang="fa-IR" sz="2400" dirty="0" smtClean="0"/>
              <a:t>نكته: </a:t>
            </a:r>
            <a:r>
              <a:rPr lang="en-US" sz="2400" dirty="0" smtClean="0"/>
              <a:t>TLE</a:t>
            </a:r>
            <a:r>
              <a:rPr lang="fa-IR" sz="2400" dirty="0" smtClean="0"/>
              <a:t> شايعترين سندرم صرعي </a:t>
            </a:r>
            <a:r>
              <a:rPr lang="en-US" sz="2400" dirty="0" smtClean="0"/>
              <a:t>CPS</a:t>
            </a:r>
            <a:r>
              <a:rPr lang="fa-IR" sz="2400" dirty="0" smtClean="0"/>
              <a:t> است كه در </a:t>
            </a:r>
            <a:r>
              <a:rPr lang="en-US" sz="2400" dirty="0" smtClean="0"/>
              <a:t>MRI </a:t>
            </a:r>
            <a:r>
              <a:rPr lang="fa-IR" sz="2400" dirty="0" smtClean="0"/>
              <a:t> به صورت اسكلروز هيپوكامپ ديده مي شود. به درمان دارويي پاسخ نمي دهد و درمان انتخابي آن برداشت هيپوكامپ از طريق جراحي است.</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304800"/>
            <a:ext cx="9144000" cy="57477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sz="2400" b="1" i="0" u="none" strike="noStrike" cap="none" normalizeH="0" baseline="0" dirty="0" smtClean="0">
                <a:ln>
                  <a:noFill/>
                </a:ln>
                <a:solidFill>
                  <a:schemeClr val="tx1"/>
                </a:solidFill>
                <a:effectLst/>
                <a:latin typeface="B Zar"/>
                <a:ea typeface="Times New Roman" pitchFamily="18" charset="0"/>
                <a:cs typeface="Arial" pitchFamily="34" charset="0"/>
              </a:rPr>
              <a:t>تشنج پارشيال با جنراليزه شدن ثانويه:</a:t>
            </a:r>
          </a:p>
          <a:p>
            <a:pPr marL="0" marR="0" lvl="0" indent="0" algn="justLow" defTabSz="914400" rtl="1" eaLnBrk="1" fontAlgn="base" latinLnBrk="0" hangingPunct="1">
              <a:lnSpc>
                <a:spcPct val="100000"/>
              </a:lnSpc>
              <a:spcBef>
                <a:spcPct val="0"/>
              </a:spcBef>
              <a:spcAft>
                <a:spcPct val="0"/>
              </a:spcAft>
              <a:buClrTx/>
              <a:buSzTx/>
              <a:buFontTx/>
              <a:buChar char="•"/>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تشنج هاي پارشيل (فوكال) مي توانند گسترش يابند و هر دو نيمكره را در برگيرند و تشنج ژنراليزه ايجاد كنند كه معمولاً يك تشنج تونيك كلونيك با اورا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Aura</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است و مي تواند محل ديس شارژي اوليه (فوكوس) تشنج را لوكاليزه كند. اين ژنراليزه شدن بيشتر در تشنج هاي پارشيل ساده با كانون لوب فرونتال ديده مي شود.</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Case</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خانواده مي گويد: بچه قبل از تشنج، چشمهايش كج مي شود و بعد غش مي كند. فوكوس؟ كورتكس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gaze Center</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(فرونتال)</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Case</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خانواده مي گويد: بيمار قبل از تشنج، دستش مي گيرد و بعد غش مي كند. فوكوس؟ كورتكس فرونتال</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Case</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بيمار قبل از تشنج، نور مي بيند و بعد غش مي كند. فوكوس؟ كورتكس اكسي پوت</a:t>
            </a:r>
          </a:p>
          <a:p>
            <a:pPr marL="0" marR="0" lvl="0" indent="0" algn="justLow" defTabSz="914400" rtl="1" eaLnBrk="0" fontAlgn="base" latinLnBrk="0" hangingPunct="0">
              <a:lnSpc>
                <a:spcPct val="100000"/>
              </a:lnSpc>
              <a:spcBef>
                <a:spcPct val="0"/>
              </a:spcBef>
              <a:spcAft>
                <a:spcPct val="0"/>
              </a:spcAft>
              <a:buClrTx/>
              <a:buSzTx/>
              <a:buFontTx/>
              <a:buNone/>
              <a:tabLst/>
            </a:pPr>
            <a:endParaRPr lang="fa-IR" sz="2400" dirty="0" smtClean="0">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نكته: معمولاً تشنجهاي پارشيال زمينه اختلالات ساختماني در مغز دارند و بايد حتماً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B Zar"/>
              </a:rPr>
              <a:t>MRI</a:t>
            </a:r>
            <a:r>
              <a:rPr kumimoji="0" lang="fa-IR" sz="2400" b="0" i="0" u="none" strike="noStrike" cap="none" normalizeH="0" baseline="0" dirty="0" smtClean="0">
                <a:ln>
                  <a:noFill/>
                </a:ln>
                <a:solidFill>
                  <a:schemeClr val="tx1"/>
                </a:solidFill>
                <a:effectLst/>
                <a:latin typeface="B Zar"/>
                <a:ea typeface="Times New Roman" pitchFamily="18" charset="0"/>
                <a:cs typeface="Arial" pitchFamily="34" charset="0"/>
              </a:rPr>
              <a:t> صورت گيرد ولي تشنجهاي ژنراليزه غالباً علت متابوليك دارند.</a:t>
            </a:r>
            <a:endParaRPr kumimoji="0" lang="fa-I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TotalTime>
  <Words>6248</Words>
  <Application>Microsoft Office PowerPoint</Application>
  <PresentationFormat>On-screen Show (4:3)</PresentationFormat>
  <Paragraphs>520</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kiarash</dc:creator>
  <cp:lastModifiedBy>lemon</cp:lastModifiedBy>
  <cp:revision>33</cp:revision>
  <dcterms:created xsi:type="dcterms:W3CDTF">2006-08-16T00:00:00Z</dcterms:created>
  <dcterms:modified xsi:type="dcterms:W3CDTF">2016-02-10T06:01:28Z</dcterms:modified>
</cp:coreProperties>
</file>